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01" r:id="rId2"/>
  </p:sldMasterIdLst>
  <p:notesMasterIdLst>
    <p:notesMasterId r:id="rId37"/>
  </p:notesMasterIdLst>
  <p:sldIdLst>
    <p:sldId id="256" r:id="rId3"/>
    <p:sldId id="257" r:id="rId4"/>
    <p:sldId id="258" r:id="rId5"/>
    <p:sldId id="259" r:id="rId6"/>
    <p:sldId id="262" r:id="rId7"/>
    <p:sldId id="263" r:id="rId8"/>
    <p:sldId id="287" r:id="rId9"/>
    <p:sldId id="260" r:id="rId10"/>
    <p:sldId id="269" r:id="rId11"/>
    <p:sldId id="264" r:id="rId12"/>
    <p:sldId id="297" r:id="rId13"/>
    <p:sldId id="298" r:id="rId14"/>
    <p:sldId id="299" r:id="rId15"/>
    <p:sldId id="300" r:id="rId16"/>
    <p:sldId id="261" r:id="rId17"/>
    <p:sldId id="274" r:id="rId18"/>
    <p:sldId id="275" r:id="rId19"/>
    <p:sldId id="276" r:id="rId20"/>
    <p:sldId id="277" r:id="rId21"/>
    <p:sldId id="278" r:id="rId22"/>
    <p:sldId id="294" r:id="rId23"/>
    <p:sldId id="293" r:id="rId24"/>
    <p:sldId id="295" r:id="rId25"/>
    <p:sldId id="296" r:id="rId26"/>
    <p:sldId id="292" r:id="rId27"/>
    <p:sldId id="291" r:id="rId28"/>
    <p:sldId id="289" r:id="rId29"/>
    <p:sldId id="290" r:id="rId30"/>
    <p:sldId id="301" r:id="rId31"/>
    <p:sldId id="302" r:id="rId32"/>
    <p:sldId id="306" r:id="rId33"/>
    <p:sldId id="303" r:id="rId34"/>
    <p:sldId id="304" r:id="rId35"/>
    <p:sldId id="30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ustomXml" Target="../customXml/item2.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3D8F95-6683-43D0-8176-4CF8F288C033}"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7856CE-2490-483C-86ED-25464682BD84}" type="slidenum">
              <a:rPr lang="en-US" smtClean="0"/>
              <a:t>‹#›</a:t>
            </a:fld>
            <a:endParaRPr lang="en-US"/>
          </a:p>
        </p:txBody>
      </p:sp>
    </p:spTree>
    <p:extLst>
      <p:ext uri="{BB962C8B-B14F-4D97-AF65-F5344CB8AC3E}">
        <p14:creationId xmlns:p14="http://schemas.microsoft.com/office/powerpoint/2010/main" val="1855067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172200" cy="347345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26098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Oregon Notary Public Seminar</a:t>
            </a:r>
            <a:endParaRPr lang="en-US" dirty="0"/>
          </a:p>
        </p:txBody>
      </p:sp>
      <p:sp>
        <p:nvSpPr>
          <p:cNvPr id="5" name="Footer Placeholder 4"/>
          <p:cNvSpPr>
            <a:spLocks noGrp="1"/>
          </p:cNvSpPr>
          <p:nvPr>
            <p:ph type="ftr" sz="quarter" idx="11"/>
          </p:nvPr>
        </p:nvSpPr>
        <p:spPr/>
        <p:txBody>
          <a:bodyPr/>
          <a:lstStyle/>
          <a:p>
            <a:pPr>
              <a:defRPr/>
            </a:pPr>
            <a:r>
              <a:rPr lang="en-US"/>
              <a:t>Secretary of State Corporation Division</a:t>
            </a:r>
            <a:endParaRPr lang="en-US" dirty="0"/>
          </a:p>
        </p:txBody>
      </p:sp>
    </p:spTree>
    <p:extLst>
      <p:ext uri="{BB962C8B-B14F-4D97-AF65-F5344CB8AC3E}">
        <p14:creationId xmlns:p14="http://schemas.microsoft.com/office/powerpoint/2010/main" val="260402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Oregon Notary Public Seminar</a:t>
            </a:r>
            <a:endParaRPr lang="en-US" dirty="0"/>
          </a:p>
        </p:txBody>
      </p:sp>
      <p:sp>
        <p:nvSpPr>
          <p:cNvPr id="5" name="Footer Placeholder 4"/>
          <p:cNvSpPr>
            <a:spLocks noGrp="1"/>
          </p:cNvSpPr>
          <p:nvPr>
            <p:ph type="ftr" sz="quarter" idx="11"/>
          </p:nvPr>
        </p:nvSpPr>
        <p:spPr/>
        <p:txBody>
          <a:bodyPr/>
          <a:lstStyle/>
          <a:p>
            <a:pPr>
              <a:defRPr/>
            </a:pPr>
            <a:r>
              <a:rPr lang="en-US"/>
              <a:t>Secretary of State Corporation Division</a:t>
            </a:r>
            <a:endParaRPr lang="en-US" dirty="0"/>
          </a:p>
        </p:txBody>
      </p:sp>
    </p:spTree>
    <p:extLst>
      <p:ext uri="{BB962C8B-B14F-4D97-AF65-F5344CB8AC3E}">
        <p14:creationId xmlns:p14="http://schemas.microsoft.com/office/powerpoint/2010/main" val="221945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Oregon Notary Public Seminar</a:t>
            </a:r>
            <a:endParaRPr lang="en-US" dirty="0"/>
          </a:p>
        </p:txBody>
      </p:sp>
      <p:sp>
        <p:nvSpPr>
          <p:cNvPr id="5" name="Footer Placeholder 4"/>
          <p:cNvSpPr>
            <a:spLocks noGrp="1"/>
          </p:cNvSpPr>
          <p:nvPr>
            <p:ph type="ftr" sz="quarter" idx="11"/>
          </p:nvPr>
        </p:nvSpPr>
        <p:spPr/>
        <p:txBody>
          <a:bodyPr/>
          <a:lstStyle/>
          <a:p>
            <a:pPr>
              <a:defRPr/>
            </a:pPr>
            <a:r>
              <a:rPr lang="en-US"/>
              <a:t>Secretary of State Corporation Division</a:t>
            </a:r>
            <a:endParaRPr lang="en-US" dirty="0"/>
          </a:p>
        </p:txBody>
      </p:sp>
    </p:spTree>
    <p:extLst>
      <p:ext uri="{BB962C8B-B14F-4D97-AF65-F5344CB8AC3E}">
        <p14:creationId xmlns:p14="http://schemas.microsoft.com/office/powerpoint/2010/main" val="404293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217C-5CE2-252E-0DD1-2B3C78496A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E15920-BECC-56FC-CC37-0C378E83E0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72DE22-7E99-7A1C-9CAD-74837C053A9A}"/>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5" name="Footer Placeholder 4">
            <a:extLst>
              <a:ext uri="{FF2B5EF4-FFF2-40B4-BE49-F238E27FC236}">
                <a16:creationId xmlns:a16="http://schemas.microsoft.com/office/drawing/2014/main" id="{629345E7-9FC9-AE0E-C2E6-407BF0495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55A7E-A698-8DA9-993D-FCC79410699D}"/>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2497888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08047-8C70-398F-8777-D34471F1EE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41AA-1773-3988-85FC-622D9808D0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E9738-66BE-4C40-E40F-44A0B362FEDC}"/>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5" name="Footer Placeholder 4">
            <a:extLst>
              <a:ext uri="{FF2B5EF4-FFF2-40B4-BE49-F238E27FC236}">
                <a16:creationId xmlns:a16="http://schemas.microsoft.com/office/drawing/2014/main" id="{45335E9D-EC6A-95D9-E744-10B669253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E92A5-3158-E65E-5F65-C9B7E8D377B0}"/>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2958195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5918E-32C9-C1BA-BD51-1D3A03B047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84D6FE-3DB7-0657-4EF9-D7CF35B4F3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AF1A6-7B40-6F7E-08CC-05AC312FDCBC}"/>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5" name="Footer Placeholder 4">
            <a:extLst>
              <a:ext uri="{FF2B5EF4-FFF2-40B4-BE49-F238E27FC236}">
                <a16:creationId xmlns:a16="http://schemas.microsoft.com/office/drawing/2014/main" id="{767DC95F-2105-0F93-CB60-8671E7091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DDE19-FBCA-02A9-2A80-8EC0A57605C9}"/>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2994191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C00000"/>
              </a:buClr>
              <a:buFont typeface="Wingdings" pitchFamily="2" charset="2"/>
              <a:buChar char="Ø"/>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eaLnBrk="0" hangingPunct="0"/>
            <a:fld id="{0B1BC971-C521-4D68-9991-C9917209E89E}" type="datetimeFigureOut">
              <a:rPr lang="en-US" sz="1800">
                <a:solidFill>
                  <a:prstClr val="black"/>
                </a:solidFill>
                <a:latin typeface="Times New Roman" pitchFamily="18" charset="0"/>
              </a:rPr>
              <a:pPr eaLnBrk="0" hangingPunct="0"/>
              <a:t>8/1/2023</a:t>
            </a:fld>
            <a:endParaRPr lang="en-US" sz="1800">
              <a:solidFill>
                <a:prstClr val="black"/>
              </a:solidFill>
              <a:latin typeface="Times New Roman" pitchFamily="18"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eaLnBrk="0" hangingPunct="0"/>
            <a:endParaRPr lang="en-US" sz="1800">
              <a:solidFill>
                <a:prstClr val="black"/>
              </a:solidFill>
              <a:latin typeface="Times New Roman" pitchFamily="18"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eaLnBrk="0" hangingPunct="0"/>
            <a:fld id="{98B22D0C-6DAE-4BB2-85FA-31C2607A7893}" type="slidenum">
              <a:rPr lang="en-US" sz="1800">
                <a:solidFill>
                  <a:prstClr val="black"/>
                </a:solidFill>
                <a:latin typeface="Times New Roman" pitchFamily="18" charset="0"/>
              </a:rPr>
              <a:pPr eaLnBrk="0" hangingPunct="0"/>
              <a:t>‹#›</a:t>
            </a:fld>
            <a:endParaRPr lang="en-US" sz="1800">
              <a:solidFill>
                <a:prstClr val="black"/>
              </a:solidFill>
              <a:latin typeface="Times New Roman"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eaLnBrk="0" hangingPunct="0"/>
            <a:fld id="{0B1BC971-C521-4D68-9991-C9917209E89E}" type="datetimeFigureOut">
              <a:rPr lang="en-US" sz="1800">
                <a:solidFill>
                  <a:prstClr val="black"/>
                </a:solidFill>
                <a:latin typeface="Times New Roman" pitchFamily="18" charset="0"/>
              </a:rPr>
              <a:pPr eaLnBrk="0" hangingPunct="0"/>
              <a:t>8/1/2023</a:t>
            </a:fld>
            <a:endParaRPr lang="en-US" sz="1800">
              <a:solidFill>
                <a:prstClr val="black"/>
              </a:solidFill>
              <a:latin typeface="Times New Roman" pitchFamily="18" charset="0"/>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eaLnBrk="0" hangingPunct="0"/>
            <a:endParaRPr lang="en-US" sz="1800">
              <a:solidFill>
                <a:prstClr val="black"/>
              </a:solidFill>
              <a:latin typeface="Times New Roman" pitchFamily="18" charset="0"/>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eaLnBrk="0" hangingPunct="0"/>
            <a:fld id="{98B22D0C-6DAE-4BB2-85FA-31C2607A7893}" type="slidenum">
              <a:rPr lang="en-US" sz="1800">
                <a:solidFill>
                  <a:prstClr val="black"/>
                </a:solidFill>
                <a:latin typeface="Times New Roman" pitchFamily="18" charset="0"/>
              </a:rPr>
              <a:pPr eaLnBrk="0" hangingPunct="0"/>
              <a:t>‹#›</a:t>
            </a:fld>
            <a:endParaRPr lang="en-US" sz="1800">
              <a:solidFill>
                <a:prstClr val="black"/>
              </a:solidFill>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B556-AAE5-1831-CDE6-163204F5A3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1F5DE7-61C5-68A2-E126-19D78C0796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25D5F-5BEB-EA84-8FD8-6AA5F0023436}"/>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5" name="Footer Placeholder 4">
            <a:extLst>
              <a:ext uri="{FF2B5EF4-FFF2-40B4-BE49-F238E27FC236}">
                <a16:creationId xmlns:a16="http://schemas.microsoft.com/office/drawing/2014/main" id="{6C12987B-19CF-04D9-D682-E8AA68FA8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97A40C-431A-9FF6-F953-9BFDAAF32EBB}"/>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178898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BBC5F-2C07-09C6-2E63-D501184FFA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4CF25C-73B0-ECA7-4CEF-6A9625F724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91B4AE-C73F-BC18-0A59-A02B65AE77CA}"/>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5" name="Footer Placeholder 4">
            <a:extLst>
              <a:ext uri="{FF2B5EF4-FFF2-40B4-BE49-F238E27FC236}">
                <a16:creationId xmlns:a16="http://schemas.microsoft.com/office/drawing/2014/main" id="{4581C982-3BD6-5413-8A7C-F6D97BBD7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032CA-F741-A665-B51C-1FE300F226F2}"/>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4509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60E9F-8CF2-0DC7-72D4-6EE110E83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7C4D24-836B-E7C4-E7B4-288373F965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F2A35D-A2A0-A8AA-902B-5896F60E89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48DAEC-4E0C-FCDB-DD1C-1F1D7E093085}"/>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6" name="Footer Placeholder 5">
            <a:extLst>
              <a:ext uri="{FF2B5EF4-FFF2-40B4-BE49-F238E27FC236}">
                <a16:creationId xmlns:a16="http://schemas.microsoft.com/office/drawing/2014/main" id="{9E05C86A-2DA4-7518-52DB-D81BD97118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15F786-FEE3-ECAA-9AE6-D190A49AA37E}"/>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25080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9342A-B79E-0DFD-A789-121177F17F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65C8D7-9871-752E-7F4E-0CAECC6EBF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E319B7-9E88-CAEF-1FE6-234429A617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D8436D-268A-ACA3-22C6-887C32C00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1B1E03-D6AA-E9C9-1002-F702753EB9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86613A-07A5-308C-0D07-3B6862D2BC73}"/>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8" name="Footer Placeholder 7">
            <a:extLst>
              <a:ext uri="{FF2B5EF4-FFF2-40B4-BE49-F238E27FC236}">
                <a16:creationId xmlns:a16="http://schemas.microsoft.com/office/drawing/2014/main" id="{23EF2B43-FED6-5454-1122-49DB2B5794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4E095B-F160-657F-D922-14E6CBDC16D6}"/>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87565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241B3-2CA0-0895-1A1E-523695BBB1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5FE27F-242B-4D40-F83D-C5165CFF8F1C}"/>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4" name="Footer Placeholder 3">
            <a:extLst>
              <a:ext uri="{FF2B5EF4-FFF2-40B4-BE49-F238E27FC236}">
                <a16:creationId xmlns:a16="http://schemas.microsoft.com/office/drawing/2014/main" id="{66262EB8-B171-7907-DF8A-32B45DD2D5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054A62-D3AF-A0A0-5D74-FB97B7FF440E}"/>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578309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D712C2-A305-0D67-6B5C-6D6E7BDA0871}"/>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3" name="Footer Placeholder 2">
            <a:extLst>
              <a:ext uri="{FF2B5EF4-FFF2-40B4-BE49-F238E27FC236}">
                <a16:creationId xmlns:a16="http://schemas.microsoft.com/office/drawing/2014/main" id="{A245626C-F3FC-EA61-7549-4B6FA911C1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3745C7-3FDE-875D-6E76-530A60D34178}"/>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304347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C2959-7FA0-6A5B-E12C-7105A3743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6106BB-B8D4-12A2-42AA-9BB5AC44C4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2CEA48-6879-B916-129A-C6881299E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B70552-A72E-1E27-4CCB-E0C1EBECC2EC}"/>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6" name="Footer Placeholder 5">
            <a:extLst>
              <a:ext uri="{FF2B5EF4-FFF2-40B4-BE49-F238E27FC236}">
                <a16:creationId xmlns:a16="http://schemas.microsoft.com/office/drawing/2014/main" id="{746A723A-89BB-EFDE-CD34-A69B46C008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61664-5C5C-A336-08D1-D5AEE645A506}"/>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1128033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F4EF7-00D3-6768-4E57-AA9282B18B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CD67A9-6E56-B14E-34B4-9C8AE451B9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E1C03D-4B48-393D-268D-9E2EFA8F1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3CD7AE-4F06-1ACF-B466-91C557E63CCB}"/>
              </a:ext>
            </a:extLst>
          </p:cNvPr>
          <p:cNvSpPr>
            <a:spLocks noGrp="1"/>
          </p:cNvSpPr>
          <p:nvPr>
            <p:ph type="dt" sz="half" idx="10"/>
          </p:nvPr>
        </p:nvSpPr>
        <p:spPr/>
        <p:txBody>
          <a:bodyPr/>
          <a:lstStyle/>
          <a:p>
            <a:fld id="{BAC88012-CBF0-4EDA-A1A7-5690CA91F6AA}" type="datetimeFigureOut">
              <a:rPr lang="en-US" smtClean="0"/>
              <a:t>8/1/2023</a:t>
            </a:fld>
            <a:endParaRPr lang="en-US"/>
          </a:p>
        </p:txBody>
      </p:sp>
      <p:sp>
        <p:nvSpPr>
          <p:cNvPr id="6" name="Footer Placeholder 5">
            <a:extLst>
              <a:ext uri="{FF2B5EF4-FFF2-40B4-BE49-F238E27FC236}">
                <a16:creationId xmlns:a16="http://schemas.microsoft.com/office/drawing/2014/main" id="{B04C1B07-4459-6E83-742F-DAF83AC614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35011-CBD6-FFE2-3E95-060D1A0F932B}"/>
              </a:ext>
            </a:extLst>
          </p:cNvPr>
          <p:cNvSpPr>
            <a:spLocks noGrp="1"/>
          </p:cNvSpPr>
          <p:nvPr>
            <p:ph type="sldNum" sz="quarter" idx="12"/>
          </p:nvPr>
        </p:nvSpPr>
        <p:spPr/>
        <p:txBody>
          <a:bodyPr/>
          <a:lstStyle/>
          <a:p>
            <a:fld id="{01AF8CD1-4A25-47D4-AD52-B73F46D8ED98}" type="slidenum">
              <a:rPr lang="en-US" smtClean="0"/>
              <a:t>‹#›</a:t>
            </a:fld>
            <a:endParaRPr lang="en-US"/>
          </a:p>
        </p:txBody>
      </p:sp>
    </p:spTree>
    <p:extLst>
      <p:ext uri="{BB962C8B-B14F-4D97-AF65-F5344CB8AC3E}">
        <p14:creationId xmlns:p14="http://schemas.microsoft.com/office/powerpoint/2010/main" val="14386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0564BD-E5BC-C18F-483B-D3A04DD27D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A9243A-BE68-9714-CF41-19D4A88C30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D0BD4-6750-57D1-D756-1D1776F636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88012-CBF0-4EDA-A1A7-5690CA91F6AA}" type="datetimeFigureOut">
              <a:rPr lang="en-US" smtClean="0"/>
              <a:t>8/1/2023</a:t>
            </a:fld>
            <a:endParaRPr lang="en-US"/>
          </a:p>
        </p:txBody>
      </p:sp>
      <p:sp>
        <p:nvSpPr>
          <p:cNvPr id="5" name="Footer Placeholder 4">
            <a:extLst>
              <a:ext uri="{FF2B5EF4-FFF2-40B4-BE49-F238E27FC236}">
                <a16:creationId xmlns:a16="http://schemas.microsoft.com/office/drawing/2014/main" id="{6F73EBD2-A2DA-F248-232D-482A6081F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A3BBCD-5287-A47D-01B9-20757085BA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F8CD1-4A25-47D4-AD52-B73F46D8ED98}" type="slidenum">
              <a:rPr lang="en-US" smtClean="0"/>
              <a:t>‹#›</a:t>
            </a:fld>
            <a:endParaRPr lang="en-US"/>
          </a:p>
        </p:txBody>
      </p:sp>
    </p:spTree>
    <p:extLst>
      <p:ext uri="{BB962C8B-B14F-4D97-AF65-F5344CB8AC3E}">
        <p14:creationId xmlns:p14="http://schemas.microsoft.com/office/powerpoint/2010/main" val="223448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9906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2209800"/>
            <a:ext cx="109728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4803" r:id="rId1"/>
    <p:sldLayoutId id="214748480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rporationDivision.SOS@sos.Oregon.gov"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sos.oregon.gov/business/Pages/notary-public-forms.asp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nationalnotary.org/" TargetMode="External"/><Relationship Id="rId4" Type="http://schemas.openxmlformats.org/officeDocument/2006/relationships/hyperlink" Target="https://sos.oregon.gov/business/Pages/resources-aids-notarization.aspx"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os.oregon.gov/business/Pages/remote-online-notarization.aspx"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os.oregon.gov/business/Pages/remote-online-notary-vendors.aspx"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oregon.gov/olcc/docs/responsible_vendor_program/RVP_Tips_CheckingID.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nationalnotary.org/" TargetMode="External"/><Relationship Id="rId7" Type="http://schemas.openxmlformats.org/officeDocument/2006/relationships/hyperlink" Target="https://www.score.or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oregonsbdc.org/" TargetMode="External"/><Relationship Id="rId5" Type="http://schemas.openxmlformats.org/officeDocument/2006/relationships/hyperlink" Target="https://www.oregon.gov/business/Pages/index.aspx" TargetMode="External"/><Relationship Id="rId4" Type="http://schemas.openxmlformats.org/officeDocument/2006/relationships/hyperlink" Target="https://www.asnnotary.org/"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CorporationDivision.SOS@sos.Oregon.gov"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NotarySeminar.SOS@sos.Oregon.gov"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11">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5" name="Rectangle 13">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5">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ADE7D925-23ED-01FD-0C9E-57E76743E50A}"/>
              </a:ext>
            </a:extLst>
          </p:cNvPr>
          <p:cNvSpPr>
            <a:spLocks noGrp="1"/>
          </p:cNvSpPr>
          <p:nvPr>
            <p:ph type="ctrTitle"/>
          </p:nvPr>
        </p:nvSpPr>
        <p:spPr>
          <a:xfrm>
            <a:off x="1991485" y="1600200"/>
            <a:ext cx="8201552" cy="2295748"/>
          </a:xfrm>
        </p:spPr>
        <p:txBody>
          <a:bodyPr anchor="b">
            <a:normAutofit/>
          </a:bodyPr>
          <a:lstStyle/>
          <a:p>
            <a:r>
              <a:rPr lang="en-US" sz="3000" b="1" dirty="0"/>
              <a:t>NOTARY WEBINAR</a:t>
            </a:r>
            <a:br>
              <a:rPr lang="en-US" sz="3000" dirty="0"/>
            </a:br>
            <a:r>
              <a:rPr lang="en-US" sz="3000" dirty="0"/>
              <a:t>Secretary of State, Corporation Division</a:t>
            </a:r>
            <a:br>
              <a:rPr lang="en-US" sz="3000" dirty="0"/>
            </a:br>
            <a:br>
              <a:rPr lang="en-US" sz="3000" dirty="0"/>
            </a:br>
            <a:r>
              <a:rPr lang="en-US" sz="3000" b="1" dirty="0"/>
              <a:t>Advanced Notary Training</a:t>
            </a:r>
            <a:br>
              <a:rPr lang="en-US" sz="3000" b="1" dirty="0"/>
            </a:br>
            <a:endParaRPr lang="en-US" sz="3000" dirty="0"/>
          </a:p>
        </p:txBody>
      </p:sp>
      <p:sp>
        <p:nvSpPr>
          <p:cNvPr id="3" name="Subtitle 2">
            <a:extLst>
              <a:ext uri="{FF2B5EF4-FFF2-40B4-BE49-F238E27FC236}">
                <a16:creationId xmlns:a16="http://schemas.microsoft.com/office/drawing/2014/main" id="{7B1AAABE-B39B-504F-4060-2F996E0B8F07}"/>
              </a:ext>
            </a:extLst>
          </p:cNvPr>
          <p:cNvSpPr>
            <a:spLocks noGrp="1"/>
          </p:cNvSpPr>
          <p:nvPr>
            <p:ph type="subTitle" idx="1"/>
          </p:nvPr>
        </p:nvSpPr>
        <p:spPr>
          <a:xfrm>
            <a:off x="1839085" y="3525402"/>
            <a:ext cx="8201552" cy="1475889"/>
          </a:xfrm>
        </p:spPr>
        <p:txBody>
          <a:bodyPr anchor="t">
            <a:normAutofit fontScale="25000" lnSpcReduction="20000"/>
          </a:bodyPr>
          <a:lstStyle/>
          <a:p>
            <a:endParaRPr lang="en-US" sz="500" dirty="0">
              <a:solidFill>
                <a:schemeClr val="tx1">
                  <a:alpha val="70000"/>
                </a:schemeClr>
              </a:solidFill>
            </a:endParaRPr>
          </a:p>
          <a:p>
            <a:r>
              <a:rPr lang="en-US" sz="7400" dirty="0">
                <a:solidFill>
                  <a:schemeClr val="tx1">
                    <a:alpha val="70000"/>
                  </a:schemeClr>
                </a:solidFill>
                <a:hlinkClick r:id="rId3"/>
              </a:rPr>
              <a:t>CorporationDivision.SOS@sos.Oregon.gov</a:t>
            </a:r>
            <a:endParaRPr lang="en-US" sz="7400" dirty="0">
              <a:solidFill>
                <a:schemeClr val="tx1">
                  <a:alpha val="70000"/>
                </a:schemeClr>
              </a:solidFill>
            </a:endParaRPr>
          </a:p>
          <a:p>
            <a:r>
              <a:rPr lang="en-US" sz="7400" dirty="0">
                <a:solidFill>
                  <a:schemeClr val="tx1">
                    <a:alpha val="70000"/>
                  </a:schemeClr>
                </a:solidFill>
              </a:rPr>
              <a:t>sos.oregon.gov/business</a:t>
            </a:r>
          </a:p>
          <a:p>
            <a:r>
              <a:rPr lang="en-US" sz="7400" dirty="0">
                <a:solidFill>
                  <a:schemeClr val="tx1">
                    <a:alpha val="70000"/>
                  </a:schemeClr>
                </a:solidFill>
              </a:rPr>
              <a:t>503-986-2200</a:t>
            </a:r>
          </a:p>
          <a:p>
            <a:endParaRPr lang="en-US" sz="7400" dirty="0">
              <a:solidFill>
                <a:schemeClr val="tx1">
                  <a:alpha val="70000"/>
                </a:schemeClr>
              </a:solidFill>
            </a:endParaRPr>
          </a:p>
          <a:p>
            <a:r>
              <a:rPr lang="en-US" sz="7400" dirty="0">
                <a:solidFill>
                  <a:schemeClr val="tx1">
                    <a:alpha val="70000"/>
                  </a:schemeClr>
                </a:solidFill>
              </a:rPr>
              <a:t>Notary Team: NotarySeminar.SOS@sos.Oregon.gov</a:t>
            </a:r>
          </a:p>
          <a:p>
            <a:endParaRPr lang="en-US" sz="500" dirty="0">
              <a:solidFill>
                <a:schemeClr val="tx1">
                  <a:alpha val="70000"/>
                </a:schemeClr>
              </a:solidFill>
            </a:endParaRPr>
          </a:p>
        </p:txBody>
      </p:sp>
    </p:spTree>
    <p:extLst>
      <p:ext uri="{BB962C8B-B14F-4D97-AF65-F5344CB8AC3E}">
        <p14:creationId xmlns:p14="http://schemas.microsoft.com/office/powerpoint/2010/main" val="1351767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1" name="Rectangle 20">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14A1B69-F82D-4322-9669-42AC0CB70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678" y="0"/>
            <a:ext cx="11145980" cy="687072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7415933B-2030-F81E-EE5D-B7FD6A32569F}"/>
              </a:ext>
            </a:extLst>
          </p:cNvPr>
          <p:cNvSpPr>
            <a:spLocks noGrp="1"/>
          </p:cNvSpPr>
          <p:nvPr>
            <p:ph type="title"/>
          </p:nvPr>
        </p:nvSpPr>
        <p:spPr>
          <a:xfrm>
            <a:off x="1213314" y="16182"/>
            <a:ext cx="9792707" cy="1679489"/>
          </a:xfrm>
        </p:spPr>
        <p:txBody>
          <a:bodyPr anchor="b">
            <a:normAutofit/>
          </a:bodyPr>
          <a:lstStyle/>
          <a:p>
            <a:pPr algn="ctr"/>
            <a:r>
              <a:rPr lang="en-US" sz="4800" dirty="0"/>
              <a:t>Signature by Third Party</a:t>
            </a:r>
          </a:p>
        </p:txBody>
      </p:sp>
      <p:sp>
        <p:nvSpPr>
          <p:cNvPr id="3" name="Content Placeholder 2">
            <a:extLst>
              <a:ext uri="{FF2B5EF4-FFF2-40B4-BE49-F238E27FC236}">
                <a16:creationId xmlns:a16="http://schemas.microsoft.com/office/drawing/2014/main" id="{745D7C6D-DC77-E892-B4E7-E5AA7162549E}"/>
              </a:ext>
            </a:extLst>
          </p:cNvPr>
          <p:cNvSpPr>
            <a:spLocks noGrp="1"/>
          </p:cNvSpPr>
          <p:nvPr>
            <p:ph idx="1"/>
          </p:nvPr>
        </p:nvSpPr>
        <p:spPr>
          <a:xfrm>
            <a:off x="1051148" y="1828660"/>
            <a:ext cx="10245502" cy="4572140"/>
          </a:xfrm>
          <a:ln w="19050">
            <a:solidFill>
              <a:schemeClr val="tx1"/>
            </a:solidFill>
          </a:ln>
        </p:spPr>
        <p:txBody>
          <a:bodyPr>
            <a:normAutofit/>
          </a:bodyPr>
          <a:lstStyle/>
          <a:p>
            <a:pPr marL="0" indent="0" defTabSz="804672">
              <a:spcBef>
                <a:spcPts val="880"/>
              </a:spcBef>
              <a:buNone/>
            </a:pPr>
            <a:r>
              <a:rPr lang="en-US" sz="2464" kern="1200" dirty="0">
                <a:solidFill>
                  <a:schemeClr val="tx1"/>
                </a:solidFill>
                <a:latin typeface="Times New Roman" pitchFamily="18" charset="0"/>
                <a:ea typeface="+mn-ea"/>
                <a:cs typeface="+mn-cs"/>
              </a:rPr>
              <a:t>State of Oregon</a:t>
            </a:r>
          </a:p>
          <a:p>
            <a:pPr marL="0" indent="0" defTabSz="804672">
              <a:spcBef>
                <a:spcPts val="880"/>
              </a:spcBef>
              <a:buNone/>
            </a:pPr>
            <a:r>
              <a:rPr lang="en-US" sz="2464" kern="1200" dirty="0">
                <a:solidFill>
                  <a:schemeClr val="tx1"/>
                </a:solidFill>
                <a:latin typeface="Times New Roman" pitchFamily="18" charset="0"/>
                <a:ea typeface="+mn-ea"/>
                <a:cs typeface="+mn-cs"/>
              </a:rPr>
              <a:t>County of </a:t>
            </a:r>
            <a:r>
              <a:rPr lang="en-US" sz="2464" b="1" u="sng" kern="1200" dirty="0">
                <a:solidFill>
                  <a:schemeClr val="tx1"/>
                </a:solidFill>
                <a:latin typeface="Times New Roman" pitchFamily="18" charset="0"/>
                <a:ea typeface="+mn-ea"/>
                <a:cs typeface="+mn-cs"/>
              </a:rPr>
              <a:t> </a:t>
            </a:r>
            <a:r>
              <a:rPr lang="en-US" sz="2464" u="sng" kern="1200" dirty="0">
                <a:solidFill>
                  <a:schemeClr val="tx1"/>
                </a:solidFill>
                <a:latin typeface="Times New Roman" pitchFamily="18" charset="0"/>
                <a:ea typeface="+mn-ea"/>
                <a:cs typeface="+mn-cs"/>
              </a:rPr>
              <a:t>Lincoln</a:t>
            </a:r>
          </a:p>
          <a:p>
            <a:pPr marL="201168" indent="-201168" defTabSz="804672">
              <a:spcBef>
                <a:spcPts val="880"/>
              </a:spcBef>
            </a:pPr>
            <a:endParaRPr lang="en-US" sz="2464" b="1" u="sng" kern="1200" dirty="0">
              <a:solidFill>
                <a:schemeClr val="tx1"/>
              </a:solidFill>
              <a:latin typeface="Times New Roman" pitchFamily="18" charset="0"/>
              <a:ea typeface="+mn-ea"/>
              <a:cs typeface="+mn-cs"/>
            </a:endParaRPr>
          </a:p>
          <a:p>
            <a:pPr marL="0" indent="0" defTabSz="804672">
              <a:spcBef>
                <a:spcPts val="880"/>
              </a:spcBef>
              <a:buNone/>
            </a:pPr>
            <a:r>
              <a:rPr lang="en-US" sz="2464" kern="1200" dirty="0">
                <a:solidFill>
                  <a:schemeClr val="tx1"/>
                </a:solidFill>
                <a:latin typeface="Times New Roman" pitchFamily="18" charset="0"/>
                <a:ea typeface="+mn-ea"/>
                <a:cs typeface="+mn-cs"/>
              </a:rPr>
              <a:t>Signed before me on </a:t>
            </a:r>
            <a:r>
              <a:rPr lang="en-US" sz="2464" u="sng" kern="1200" dirty="0">
                <a:solidFill>
                  <a:schemeClr val="tx1"/>
                </a:solidFill>
                <a:latin typeface="Times New Roman" pitchFamily="18" charset="0"/>
                <a:ea typeface="+mn-ea"/>
                <a:cs typeface="+mn-cs"/>
              </a:rPr>
              <a:t>Jan. 25, 2017</a:t>
            </a:r>
            <a:r>
              <a:rPr lang="en-US" sz="2464" kern="1200" dirty="0">
                <a:solidFill>
                  <a:schemeClr val="tx1"/>
                </a:solidFill>
                <a:latin typeface="Times New Roman" pitchFamily="18" charset="0"/>
                <a:ea typeface="+mn-ea"/>
                <a:cs typeface="+mn-cs"/>
              </a:rPr>
              <a:t>, by </a:t>
            </a:r>
            <a:r>
              <a:rPr lang="en-US" sz="2464" u="sng" kern="1200" dirty="0">
                <a:solidFill>
                  <a:schemeClr val="tx1"/>
                </a:solidFill>
                <a:latin typeface="Times New Roman" pitchFamily="18" charset="0"/>
                <a:ea typeface="+mn-ea"/>
                <a:cs typeface="+mn-cs"/>
              </a:rPr>
              <a:t>Sherman Peabody</a:t>
            </a:r>
            <a:r>
              <a:rPr lang="en-US" sz="2464" kern="1200" dirty="0">
                <a:solidFill>
                  <a:schemeClr val="tx1"/>
                </a:solidFill>
                <a:latin typeface="Times New Roman" pitchFamily="18" charset="0"/>
                <a:ea typeface="+mn-ea"/>
                <a:cs typeface="+mn-cs"/>
              </a:rPr>
              <a:t>. </a:t>
            </a:r>
          </a:p>
          <a:p>
            <a:pPr marL="201168" indent="-201168" defTabSz="804672">
              <a:spcBef>
                <a:spcPts val="880"/>
              </a:spcBef>
            </a:pPr>
            <a:endParaRPr lang="en-US" sz="2464" kern="1200" dirty="0">
              <a:solidFill>
                <a:schemeClr val="tx1"/>
              </a:solidFill>
              <a:latin typeface="Times New Roman" pitchFamily="18" charset="0"/>
              <a:ea typeface="+mn-ea"/>
              <a:cs typeface="+mn-cs"/>
            </a:endParaRPr>
          </a:p>
          <a:p>
            <a:pPr marL="0" indent="0" defTabSz="804672">
              <a:spcBef>
                <a:spcPts val="880"/>
              </a:spcBef>
              <a:buNone/>
            </a:pPr>
            <a:r>
              <a:rPr lang="en-US" sz="2464" b="1" kern="1200" dirty="0">
                <a:solidFill>
                  <a:schemeClr val="tx1"/>
                </a:solidFill>
                <a:latin typeface="Times New Roman" pitchFamily="18" charset="0"/>
                <a:ea typeface="+mn-ea"/>
                <a:cs typeface="+mn-cs"/>
              </a:rPr>
              <a:t>Signature affixed by</a:t>
            </a:r>
            <a:r>
              <a:rPr lang="en-US" sz="2464" kern="1200" dirty="0">
                <a:solidFill>
                  <a:schemeClr val="tx1"/>
                </a:solidFill>
                <a:latin typeface="Times New Roman" pitchFamily="18" charset="0"/>
                <a:ea typeface="+mn-ea"/>
                <a:cs typeface="+mn-cs"/>
              </a:rPr>
              <a:t> </a:t>
            </a:r>
            <a:r>
              <a:rPr lang="en-US" sz="2464" b="1" u="sng" kern="1200" dirty="0">
                <a:solidFill>
                  <a:schemeClr val="tx1"/>
                </a:solidFill>
                <a:latin typeface="Times New Roman" pitchFamily="18" charset="0"/>
                <a:ea typeface="+mn-ea"/>
                <a:cs typeface="+mn-cs"/>
              </a:rPr>
              <a:t>Jenny James </a:t>
            </a:r>
            <a:r>
              <a:rPr lang="en-US" sz="2464" b="1" kern="1200" dirty="0">
                <a:solidFill>
                  <a:schemeClr val="tx1"/>
                </a:solidFill>
                <a:latin typeface="Times New Roman" pitchFamily="18" charset="0"/>
                <a:ea typeface="+mn-ea"/>
                <a:cs typeface="+mn-cs"/>
              </a:rPr>
              <a:t>at the direction of</a:t>
            </a:r>
            <a:r>
              <a:rPr lang="en-US" sz="2464" kern="1200" dirty="0">
                <a:solidFill>
                  <a:schemeClr val="tx1"/>
                </a:solidFill>
                <a:latin typeface="Times New Roman" pitchFamily="18" charset="0"/>
                <a:ea typeface="+mn-ea"/>
                <a:cs typeface="+mn-cs"/>
              </a:rPr>
              <a:t> </a:t>
            </a:r>
            <a:r>
              <a:rPr lang="en-US" sz="2464" b="1" u="sng" kern="1200" dirty="0">
                <a:solidFill>
                  <a:schemeClr val="tx1"/>
                </a:solidFill>
                <a:latin typeface="Times New Roman" pitchFamily="18" charset="0"/>
                <a:ea typeface="+mn-ea"/>
                <a:cs typeface="+mn-cs"/>
              </a:rPr>
              <a:t>Sherman Peabody</a:t>
            </a:r>
            <a:r>
              <a:rPr lang="en-US" sz="2464" kern="1200" dirty="0">
                <a:solidFill>
                  <a:schemeClr val="tx1"/>
                </a:solidFill>
                <a:latin typeface="Times New Roman" pitchFamily="18" charset="0"/>
                <a:ea typeface="+mn-ea"/>
                <a:cs typeface="+mn-cs"/>
              </a:rPr>
              <a:t>.</a:t>
            </a:r>
          </a:p>
          <a:p>
            <a:pPr marL="201168" indent="-201168" defTabSz="804672">
              <a:spcBef>
                <a:spcPts val="880"/>
              </a:spcBef>
            </a:pPr>
            <a:endParaRPr lang="en-US" sz="2464" kern="1200" dirty="0">
              <a:solidFill>
                <a:schemeClr val="tx1"/>
              </a:solidFill>
              <a:latin typeface="Times New Roman" pitchFamily="18" charset="0"/>
              <a:ea typeface="+mn-ea"/>
              <a:cs typeface="+mn-cs"/>
            </a:endParaRPr>
          </a:p>
          <a:p>
            <a:pPr marL="0" indent="0" defTabSz="804672">
              <a:spcBef>
                <a:spcPts val="880"/>
              </a:spcBef>
              <a:buNone/>
            </a:pPr>
            <a:r>
              <a:rPr lang="en-US" sz="2464" kern="1200" dirty="0">
                <a:ln w="12700">
                  <a:noFill/>
                </a:ln>
                <a:solidFill>
                  <a:schemeClr val="tx1"/>
                </a:solidFill>
                <a:latin typeface="Times New Roman" pitchFamily="18" charset="0"/>
                <a:ea typeface="+mn-ea"/>
                <a:cs typeface="Times New Roman" pitchFamily="18" charset="0"/>
              </a:rPr>
              <a:t>___________________</a:t>
            </a:r>
          </a:p>
          <a:p>
            <a:pPr marL="0" indent="0" defTabSz="804672">
              <a:spcBef>
                <a:spcPts val="880"/>
              </a:spcBef>
              <a:buNone/>
            </a:pPr>
            <a:r>
              <a:rPr lang="en-US" sz="1584" kern="1200" dirty="0">
                <a:solidFill>
                  <a:schemeClr val="tx1"/>
                </a:solidFill>
                <a:latin typeface="Times New Roman" pitchFamily="18" charset="0"/>
                <a:ea typeface="+mn-ea"/>
                <a:cs typeface="+mn-cs"/>
              </a:rPr>
              <a:t>Notary Public – State of Oregon</a:t>
            </a:r>
            <a:endParaRPr lang="en-US" dirty="0"/>
          </a:p>
        </p:txBody>
      </p:sp>
      <p:sp>
        <p:nvSpPr>
          <p:cNvPr id="6" name="TextBox 5">
            <a:extLst>
              <a:ext uri="{FF2B5EF4-FFF2-40B4-BE49-F238E27FC236}">
                <a16:creationId xmlns:a16="http://schemas.microsoft.com/office/drawing/2014/main" id="{1B71FCF0-6C8A-ED33-2035-F07965A651B6}"/>
              </a:ext>
            </a:extLst>
          </p:cNvPr>
          <p:cNvSpPr txBox="1"/>
          <p:nvPr/>
        </p:nvSpPr>
        <p:spPr>
          <a:xfrm>
            <a:off x="6005858" y="4752342"/>
            <a:ext cx="5082945" cy="1619033"/>
          </a:xfrm>
          <a:prstGeom prst="rect">
            <a:avLst/>
          </a:prstGeom>
          <a:noFill/>
        </p:spPr>
        <p:txBody>
          <a:bodyPr wrap="square" rtlCol="0">
            <a:spAutoFit/>
          </a:bodyPr>
          <a:lstStyle/>
          <a:p>
            <a:pPr algn="ctr" defTabSz="804672">
              <a:spcAft>
                <a:spcPts val="600"/>
              </a:spcAft>
            </a:pPr>
            <a:r>
              <a:rPr lang="en-US" sz="1584" kern="1200" dirty="0">
                <a:solidFill>
                  <a:schemeClr val="tx1"/>
                </a:solidFill>
                <a:latin typeface="Times New Roman" pitchFamily="18" charset="0"/>
                <a:ea typeface="+mn-ea"/>
                <a:cs typeface="+mn-cs"/>
              </a:rPr>
              <a:t>OFFICIAL STAMP</a:t>
            </a:r>
          </a:p>
          <a:p>
            <a:pPr algn="ctr" defTabSz="804672">
              <a:spcAft>
                <a:spcPts val="600"/>
              </a:spcAft>
            </a:pPr>
            <a:r>
              <a:rPr lang="en-US" sz="1584" kern="1200" dirty="0">
                <a:solidFill>
                  <a:schemeClr val="tx1"/>
                </a:solidFill>
                <a:latin typeface="Times New Roman" pitchFamily="18" charset="0"/>
                <a:ea typeface="+mn-ea"/>
                <a:cs typeface="+mn-cs"/>
              </a:rPr>
              <a:t>NOTARY QUE PUBLIC</a:t>
            </a:r>
          </a:p>
          <a:p>
            <a:pPr algn="ctr" defTabSz="804672">
              <a:spcAft>
                <a:spcPts val="600"/>
              </a:spcAft>
            </a:pPr>
            <a:r>
              <a:rPr lang="en-US" sz="1584" kern="1200" dirty="0">
                <a:solidFill>
                  <a:schemeClr val="tx1"/>
                </a:solidFill>
                <a:latin typeface="Times New Roman" pitchFamily="18" charset="0"/>
                <a:ea typeface="+mn-ea"/>
                <a:cs typeface="+mn-cs"/>
              </a:rPr>
              <a:t>NOTARY PUBLIC-OREGON</a:t>
            </a:r>
          </a:p>
          <a:p>
            <a:pPr algn="ctr" defTabSz="804672">
              <a:spcAft>
                <a:spcPts val="600"/>
              </a:spcAft>
            </a:pPr>
            <a:r>
              <a:rPr lang="en-US" sz="1584" kern="1200" dirty="0">
                <a:solidFill>
                  <a:schemeClr val="tx1"/>
                </a:solidFill>
                <a:latin typeface="Times New Roman" pitchFamily="18" charset="0"/>
                <a:ea typeface="+mn-ea"/>
                <a:cs typeface="+mn-cs"/>
              </a:rPr>
              <a:t>COMMISSION NO. 123456</a:t>
            </a:r>
          </a:p>
          <a:p>
            <a:pPr algn="ctr" defTabSz="804672">
              <a:spcAft>
                <a:spcPts val="600"/>
              </a:spcAft>
            </a:pPr>
            <a:r>
              <a:rPr lang="en-US" sz="1584" kern="1200" dirty="0">
                <a:solidFill>
                  <a:schemeClr val="tx1"/>
                </a:solidFill>
                <a:latin typeface="Times New Roman" pitchFamily="18" charset="0"/>
                <a:ea typeface="+mn-ea"/>
                <a:cs typeface="+mn-cs"/>
              </a:rPr>
              <a:t>MY COMMISSION EXPIRES JULY 11, 2020</a:t>
            </a:r>
            <a:endParaRPr lang="en-US" dirty="0"/>
          </a:p>
        </p:txBody>
      </p:sp>
      <p:sp>
        <p:nvSpPr>
          <p:cNvPr id="8" name="Rectangle 16">
            <a:extLst>
              <a:ext uri="{FF2B5EF4-FFF2-40B4-BE49-F238E27FC236}">
                <a16:creationId xmlns:a16="http://schemas.microsoft.com/office/drawing/2014/main" id="{8D1A1ED5-D40D-4F8A-5CE8-A99C3518EA05}"/>
              </a:ext>
            </a:extLst>
          </p:cNvPr>
          <p:cNvSpPr>
            <a:spLocks noChangeArrowheads="1"/>
          </p:cNvSpPr>
          <p:nvPr/>
        </p:nvSpPr>
        <p:spPr bwMode="auto">
          <a:xfrm>
            <a:off x="6062385" y="4733018"/>
            <a:ext cx="4969892" cy="1605923"/>
          </a:xfrm>
          <a:prstGeom prst="rect">
            <a:avLst/>
          </a:prstGeom>
          <a:noFill/>
          <a:ln w="25400">
            <a:solidFill>
              <a:schemeClr val="tx1"/>
            </a:solidFill>
            <a:miter lim="800000"/>
            <a:headEnd/>
            <a:tailEnd/>
          </a:ln>
        </p:spPr>
        <p:txBody>
          <a:bodyPr wrap="none" anchor="ctr"/>
          <a:lstStyle/>
          <a:p>
            <a:endParaRPr lang="en-US" dirty="0"/>
          </a:p>
        </p:txBody>
      </p:sp>
      <p:pic>
        <p:nvPicPr>
          <p:cNvPr id="10" name="Picture 18" descr="ORSeal">
            <a:extLst>
              <a:ext uri="{FF2B5EF4-FFF2-40B4-BE49-F238E27FC236}">
                <a16:creationId xmlns:a16="http://schemas.microsoft.com/office/drawing/2014/main" id="{32B06092-4596-EC56-51D4-7E10623C620A}"/>
              </a:ext>
            </a:extLst>
          </p:cNvPr>
          <p:cNvPicPr>
            <a:picLocks noChangeAspect="1" noChangeArrowheads="1"/>
          </p:cNvPicPr>
          <p:nvPr/>
        </p:nvPicPr>
        <p:blipFill>
          <a:blip r:embed="rId3" cstate="print"/>
          <a:srcRect/>
          <a:stretch>
            <a:fillRect/>
          </a:stretch>
        </p:blipFill>
        <p:spPr bwMode="auto">
          <a:xfrm>
            <a:off x="6336628" y="4919336"/>
            <a:ext cx="772640" cy="772640"/>
          </a:xfrm>
          <a:prstGeom prst="rect">
            <a:avLst/>
          </a:prstGeom>
          <a:noFill/>
          <a:ln w="9525">
            <a:noFill/>
            <a:miter lim="800000"/>
            <a:headEnd/>
            <a:tailEnd/>
          </a:ln>
        </p:spPr>
      </p:pic>
    </p:spTree>
    <p:extLst>
      <p:ext uri="{BB962C8B-B14F-4D97-AF65-F5344CB8AC3E}">
        <p14:creationId xmlns:p14="http://schemas.microsoft.com/office/powerpoint/2010/main" val="3841605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9" name="Rectangle 18">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9DF772F-A79B-48F9-8B22-3B11AB306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144116"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Rectangle 1026">
            <a:extLst>
              <a:ext uri="{FF2B5EF4-FFF2-40B4-BE49-F238E27FC236}">
                <a16:creationId xmlns:a16="http://schemas.microsoft.com/office/drawing/2014/main" id="{03811224-D1E6-D772-AFA2-5BA2B8C18D79}"/>
              </a:ext>
            </a:extLst>
          </p:cNvPr>
          <p:cNvSpPr txBox="1">
            <a:spLocks noChangeArrowheads="1"/>
          </p:cNvSpPr>
          <p:nvPr/>
        </p:nvSpPr>
        <p:spPr>
          <a:xfrm>
            <a:off x="1191966" y="1094577"/>
            <a:ext cx="9860925" cy="86034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800" kern="1200" dirty="0">
                <a:solidFill>
                  <a:schemeClr val="tx1"/>
                </a:solidFill>
                <a:latin typeface="+mj-lt"/>
                <a:ea typeface="+mj-ea"/>
                <a:cs typeface="+mj-cs"/>
              </a:rPr>
              <a:t>Journal Entry: Signature by Third Party</a:t>
            </a:r>
          </a:p>
        </p:txBody>
      </p:sp>
      <p:graphicFrame>
        <p:nvGraphicFramePr>
          <p:cNvPr id="5" name="Table 4">
            <a:extLst>
              <a:ext uri="{FF2B5EF4-FFF2-40B4-BE49-F238E27FC236}">
                <a16:creationId xmlns:a16="http://schemas.microsoft.com/office/drawing/2014/main" id="{04A20072-B523-B15E-DDB8-9221FCF0BAE7}"/>
              </a:ext>
            </a:extLst>
          </p:cNvPr>
          <p:cNvGraphicFramePr>
            <a:graphicFrameLocks noGrp="1"/>
          </p:cNvGraphicFramePr>
          <p:nvPr>
            <p:extLst>
              <p:ext uri="{D42A27DB-BD31-4B8C-83A1-F6EECF244321}">
                <p14:modId xmlns:p14="http://schemas.microsoft.com/office/powerpoint/2010/main" val="194820478"/>
              </p:ext>
            </p:extLst>
          </p:nvPr>
        </p:nvGraphicFramePr>
        <p:xfrm>
          <a:off x="982718" y="1954924"/>
          <a:ext cx="10070173" cy="3745750"/>
        </p:xfrm>
        <a:graphic>
          <a:graphicData uri="http://schemas.openxmlformats.org/drawingml/2006/table">
            <a:tbl>
              <a:tblPr firstRow="1"/>
              <a:tblGrid>
                <a:gridCol w="1302176">
                  <a:extLst>
                    <a:ext uri="{9D8B030D-6E8A-4147-A177-3AD203B41FA5}">
                      <a16:colId xmlns:a16="http://schemas.microsoft.com/office/drawing/2014/main" val="20000"/>
                    </a:ext>
                  </a:extLst>
                </a:gridCol>
                <a:gridCol w="879696">
                  <a:extLst>
                    <a:ext uri="{9D8B030D-6E8A-4147-A177-3AD203B41FA5}">
                      <a16:colId xmlns:a16="http://schemas.microsoft.com/office/drawing/2014/main" val="20001"/>
                    </a:ext>
                  </a:extLst>
                </a:gridCol>
                <a:gridCol w="1007017">
                  <a:extLst>
                    <a:ext uri="{9D8B030D-6E8A-4147-A177-3AD203B41FA5}">
                      <a16:colId xmlns:a16="http://schemas.microsoft.com/office/drawing/2014/main" val="20002"/>
                    </a:ext>
                  </a:extLst>
                </a:gridCol>
                <a:gridCol w="1090935">
                  <a:extLst>
                    <a:ext uri="{9D8B030D-6E8A-4147-A177-3AD203B41FA5}">
                      <a16:colId xmlns:a16="http://schemas.microsoft.com/office/drawing/2014/main" val="20003"/>
                    </a:ext>
                  </a:extLst>
                </a:gridCol>
                <a:gridCol w="1797002">
                  <a:extLst>
                    <a:ext uri="{9D8B030D-6E8A-4147-A177-3AD203B41FA5}">
                      <a16:colId xmlns:a16="http://schemas.microsoft.com/office/drawing/2014/main" val="20004"/>
                    </a:ext>
                  </a:extLst>
                </a:gridCol>
                <a:gridCol w="1302178">
                  <a:extLst>
                    <a:ext uri="{9D8B030D-6E8A-4147-A177-3AD203B41FA5}">
                      <a16:colId xmlns:a16="http://schemas.microsoft.com/office/drawing/2014/main" val="20005"/>
                    </a:ext>
                  </a:extLst>
                </a:gridCol>
                <a:gridCol w="1041742">
                  <a:extLst>
                    <a:ext uri="{9D8B030D-6E8A-4147-A177-3AD203B41FA5}">
                      <a16:colId xmlns:a16="http://schemas.microsoft.com/office/drawing/2014/main" val="20006"/>
                    </a:ext>
                  </a:extLst>
                </a:gridCol>
                <a:gridCol w="1041742">
                  <a:extLst>
                    <a:ext uri="{9D8B030D-6E8A-4147-A177-3AD203B41FA5}">
                      <a16:colId xmlns:a16="http://schemas.microsoft.com/office/drawing/2014/main" val="20007"/>
                    </a:ext>
                  </a:extLst>
                </a:gridCol>
                <a:gridCol w="607685">
                  <a:extLst>
                    <a:ext uri="{9D8B030D-6E8A-4147-A177-3AD203B41FA5}">
                      <a16:colId xmlns:a16="http://schemas.microsoft.com/office/drawing/2014/main" val="20008"/>
                    </a:ext>
                  </a:extLst>
                </a:gridCol>
              </a:tblGrid>
              <a:tr h="937908">
                <a:tc>
                  <a:txBody>
                    <a:bodyPr/>
                    <a:lstStyle/>
                    <a:p>
                      <a:pPr marL="0" marR="0" algn="ctr">
                        <a:spcBef>
                          <a:spcPts val="0"/>
                        </a:spcBef>
                        <a:spcAft>
                          <a:spcPts val="600"/>
                        </a:spcAft>
                      </a:pPr>
                      <a:r>
                        <a:rPr lang="en-US" sz="1200" b="0">
                          <a:latin typeface="+mn-lt"/>
                          <a:ea typeface="Times New Roman"/>
                          <a:cs typeface="Times New Roman"/>
                        </a:rPr>
                        <a:t>Date/Time of Act</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Type of Act</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Doc. Date</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Doc. Type</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Printed Name</a:t>
                      </a:r>
                    </a:p>
                    <a:p>
                      <a:pPr marL="0" marR="0" algn="ctr">
                        <a:spcBef>
                          <a:spcPts val="0"/>
                        </a:spcBef>
                        <a:spcAft>
                          <a:spcPts val="600"/>
                        </a:spcAft>
                      </a:pPr>
                      <a:r>
                        <a:rPr lang="en-US" sz="1200" b="0">
                          <a:latin typeface="+mn-lt"/>
                          <a:ea typeface="Times New Roman"/>
                          <a:cs typeface="Times New Roman"/>
                        </a:rPr>
                        <a:t>Contact Address</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Signature</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ID</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Additional</a:t>
                      </a:r>
                    </a:p>
                    <a:p>
                      <a:pPr marL="0" marR="0" algn="ctr">
                        <a:spcBef>
                          <a:spcPts val="0"/>
                        </a:spcBef>
                        <a:spcAft>
                          <a:spcPts val="600"/>
                        </a:spcAft>
                      </a:pPr>
                      <a:r>
                        <a:rPr lang="en-US" sz="1200" b="0">
                          <a:latin typeface="+mn-lt"/>
                          <a:ea typeface="Times New Roman"/>
                          <a:cs typeface="Times New Roman"/>
                        </a:rPr>
                        <a:t>Info</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600"/>
                        </a:spcAft>
                      </a:pPr>
                      <a:r>
                        <a:rPr lang="en-US" sz="1200" b="0">
                          <a:latin typeface="+mn-lt"/>
                          <a:ea typeface="Times New Roman"/>
                          <a:cs typeface="Times New Roman"/>
                        </a:rPr>
                        <a:t>Fee</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r h="1083154">
                <a:tc>
                  <a:txBody>
                    <a:bodyPr/>
                    <a:lstStyle/>
                    <a:p>
                      <a:pPr marL="0" marR="0" algn="ctr">
                        <a:spcBef>
                          <a:spcPts val="0"/>
                        </a:spcBef>
                        <a:spcAft>
                          <a:spcPts val="600"/>
                        </a:spcAft>
                      </a:pPr>
                      <a:r>
                        <a:rPr lang="en-US" sz="1400">
                          <a:latin typeface="Bradley Hand ITC" pitchFamily="66" charset="0"/>
                          <a:ea typeface="Times New Roman"/>
                          <a:cs typeface="Times New Roman"/>
                        </a:rPr>
                        <a:t>01/25/2017</a:t>
                      </a:r>
                      <a:endParaRPr lang="en-US" sz="1400" baseline="0">
                        <a:latin typeface="Bradley Hand ITC" pitchFamily="66" charset="0"/>
                        <a:ea typeface="Times New Roman"/>
                        <a:cs typeface="Times New Roman"/>
                      </a:endParaRPr>
                    </a:p>
                    <a:p>
                      <a:pPr marL="0" marR="0" algn="ctr">
                        <a:spcBef>
                          <a:spcPts val="0"/>
                        </a:spcBef>
                        <a:spcAft>
                          <a:spcPts val="600"/>
                        </a:spcAft>
                      </a:pPr>
                      <a:r>
                        <a:rPr lang="en-US" sz="1400" baseline="0">
                          <a:latin typeface="Bradley Hand ITC" pitchFamily="66" charset="0"/>
                          <a:ea typeface="Times New Roman"/>
                          <a:cs typeface="Times New Roman"/>
                        </a:rPr>
                        <a:t>11:30 a.m.</a:t>
                      </a:r>
                      <a:endParaRPr lang="en-US" sz="1400">
                        <a:latin typeface="Bradley Hand ITC" pitchFamily="66" charset="0"/>
                        <a:ea typeface="Times New Roman"/>
                        <a:cs typeface="Times New Roman"/>
                      </a:endParaRP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N/A</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dirty="0">
                          <a:latin typeface="Bradley Hand ITC" pitchFamily="66" charset="0"/>
                          <a:ea typeface="Times New Roman"/>
                          <a:cs typeface="Times New Roman"/>
                        </a:rPr>
                        <a:t>N/A</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N/A</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200">
                          <a:latin typeface="Bradley Hand ITC" pitchFamily="66" charset="0"/>
                          <a:ea typeface="Times New Roman"/>
                          <a:cs typeface="Times New Roman"/>
                        </a:rPr>
                        <a:t>Jenny James</a:t>
                      </a:r>
                    </a:p>
                    <a:p>
                      <a:pPr marL="0" marR="0" algn="ctr">
                        <a:spcBef>
                          <a:spcPts val="0"/>
                        </a:spcBef>
                        <a:spcAft>
                          <a:spcPts val="600"/>
                        </a:spcAft>
                      </a:pPr>
                      <a:r>
                        <a:rPr lang="en-US" sz="1200">
                          <a:latin typeface="Bradley Hand ITC" pitchFamily="66" charset="0"/>
                          <a:ea typeface="Times New Roman"/>
                          <a:cs typeface="Times New Roman"/>
                        </a:rPr>
                        <a:t>2200 Neighbor</a:t>
                      </a:r>
                      <a:r>
                        <a:rPr lang="en-US" sz="1200" baseline="0">
                          <a:latin typeface="Bradley Hand ITC" pitchFamily="66" charset="0"/>
                          <a:ea typeface="Times New Roman"/>
                          <a:cs typeface="Times New Roman"/>
                        </a:rPr>
                        <a:t>ly </a:t>
                      </a:r>
                      <a:r>
                        <a:rPr lang="en-US" sz="1200" baseline="0" err="1">
                          <a:latin typeface="Bradley Hand ITC" pitchFamily="66" charset="0"/>
                          <a:ea typeface="Times New Roman"/>
                          <a:cs typeface="Times New Roman"/>
                        </a:rPr>
                        <a:t>Ln</a:t>
                      </a:r>
                      <a:endParaRPr lang="en-US" sz="1200" baseline="0">
                        <a:latin typeface="Bradley Hand ITC" pitchFamily="66" charset="0"/>
                        <a:ea typeface="Times New Roman"/>
                        <a:cs typeface="Times New Roman"/>
                      </a:endParaRPr>
                    </a:p>
                    <a:p>
                      <a:pPr marL="0" marR="0" algn="ctr">
                        <a:spcBef>
                          <a:spcPts val="0"/>
                        </a:spcBef>
                        <a:spcAft>
                          <a:spcPts val="600"/>
                        </a:spcAft>
                      </a:pPr>
                      <a:r>
                        <a:rPr lang="en-US" sz="1200" baseline="0" err="1">
                          <a:latin typeface="Bradley Hand ITC" pitchFamily="66" charset="0"/>
                          <a:ea typeface="Times New Roman"/>
                          <a:cs typeface="Times New Roman"/>
                        </a:rPr>
                        <a:t>Yourtown</a:t>
                      </a:r>
                      <a:r>
                        <a:rPr lang="en-US" sz="1200" baseline="0">
                          <a:latin typeface="Bradley Hand ITC" pitchFamily="66" charset="0"/>
                          <a:ea typeface="Times New Roman"/>
                          <a:cs typeface="Times New Roman"/>
                        </a:rPr>
                        <a:t>, OR  97888</a:t>
                      </a:r>
                      <a:endParaRPr lang="en-US" sz="1200">
                        <a:latin typeface="Bradley Hand ITC" pitchFamily="66" charset="0"/>
                        <a:ea typeface="Times New Roman"/>
                        <a:cs typeface="Times New Roman"/>
                      </a:endParaRP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0"/>
                        </a:spcBef>
                        <a:spcAft>
                          <a:spcPts val="600"/>
                        </a:spcAft>
                      </a:pPr>
                      <a:r>
                        <a:rPr lang="en-US" sz="1800">
                          <a:latin typeface="Mistral" pitchFamily="66" charset="0"/>
                          <a:ea typeface="Times New Roman"/>
                          <a:cs typeface="Times New Roman"/>
                        </a:rPr>
                        <a:t>Jenny James</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ODL</a:t>
                      </a:r>
                    </a:p>
                    <a:p>
                      <a:pPr marL="0" marR="0" algn="ctr">
                        <a:spcBef>
                          <a:spcPts val="0"/>
                        </a:spcBef>
                        <a:spcAft>
                          <a:spcPts val="600"/>
                        </a:spcAft>
                      </a:pPr>
                      <a:r>
                        <a:rPr lang="en-US" sz="1400">
                          <a:latin typeface="Bradley Hand ITC" pitchFamily="66" charset="0"/>
                          <a:ea typeface="Times New Roman"/>
                          <a:cs typeface="Times New Roman"/>
                        </a:rPr>
                        <a:t>7/4/2023</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dirty="0">
                          <a:latin typeface="Bradley Hand ITC" pitchFamily="66" charset="0"/>
                          <a:ea typeface="Times New Roman"/>
                          <a:cs typeface="Times New Roman"/>
                        </a:rPr>
                        <a:t>Signer</a:t>
                      </a:r>
                      <a:r>
                        <a:rPr lang="en-US" sz="1400" baseline="0" dirty="0">
                          <a:latin typeface="Bradley Hand ITC" pitchFamily="66" charset="0"/>
                          <a:ea typeface="Times New Roman"/>
                          <a:cs typeface="Times New Roman"/>
                        </a:rPr>
                        <a:t> for Sherman Peabody</a:t>
                      </a:r>
                      <a:endParaRPr lang="en-US" sz="1400" dirty="0">
                        <a:latin typeface="Bradley Hand ITC" pitchFamily="66" charset="0"/>
                        <a:ea typeface="Times New Roman"/>
                        <a:cs typeface="Times New Roman"/>
                      </a:endParaRP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endParaRPr lang="en-US" sz="1400" dirty="0">
                        <a:latin typeface="Bradley Hand ITC" pitchFamily="66" charset="0"/>
                        <a:ea typeface="Times New Roman"/>
                        <a:cs typeface="Times New Roman"/>
                      </a:endParaRPr>
                    </a:p>
                    <a:p>
                      <a:pPr marL="0" marR="0" algn="ctr">
                        <a:spcBef>
                          <a:spcPts val="0"/>
                        </a:spcBef>
                        <a:spcAft>
                          <a:spcPts val="600"/>
                        </a:spcAft>
                      </a:pPr>
                      <a:endParaRPr lang="en-US" sz="1400" dirty="0">
                        <a:latin typeface="Bradley Hand ITC" pitchFamily="66" charset="0"/>
                        <a:ea typeface="Times New Roman"/>
                        <a:cs typeface="Times New Roman"/>
                      </a:endParaRPr>
                    </a:p>
                    <a:p>
                      <a:pPr marL="0" marR="0" algn="ctr">
                        <a:spcBef>
                          <a:spcPts val="0"/>
                        </a:spcBef>
                        <a:spcAft>
                          <a:spcPts val="600"/>
                        </a:spcAft>
                      </a:pPr>
                      <a:r>
                        <a:rPr lang="en-US" sz="1400" dirty="0">
                          <a:latin typeface="Bradley Hand ITC" pitchFamily="66" charset="0"/>
                          <a:ea typeface="Times New Roman"/>
                          <a:cs typeface="Times New Roman"/>
                        </a:rPr>
                        <a:t>N/C</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724688">
                <a:tc>
                  <a:txBody>
                    <a:bodyPr/>
                    <a:lstStyle/>
                    <a:p>
                      <a:pPr marL="0" marR="0" algn="ctr">
                        <a:spcBef>
                          <a:spcPts val="0"/>
                        </a:spcBef>
                        <a:spcAft>
                          <a:spcPts val="600"/>
                        </a:spcAft>
                      </a:pPr>
                      <a:r>
                        <a:rPr lang="en-US" sz="1400">
                          <a:latin typeface="Bradley Hand ITC" pitchFamily="66" charset="0"/>
                          <a:ea typeface="Times New Roman"/>
                          <a:cs typeface="Times New Roman"/>
                        </a:rPr>
                        <a:t>01/25/2017</a:t>
                      </a:r>
                      <a:endParaRPr lang="en-US" sz="1400" baseline="0">
                        <a:latin typeface="Bradley Hand ITC" pitchFamily="66" charset="0"/>
                        <a:ea typeface="Times New Roman"/>
                        <a:cs typeface="Times New Roman"/>
                      </a:endParaRPr>
                    </a:p>
                    <a:p>
                      <a:pPr marL="0" marR="0" algn="ctr">
                        <a:spcBef>
                          <a:spcPts val="0"/>
                        </a:spcBef>
                        <a:spcAft>
                          <a:spcPts val="600"/>
                        </a:spcAft>
                      </a:pPr>
                      <a:r>
                        <a:rPr lang="en-US" sz="1400" baseline="0">
                          <a:latin typeface="Bradley Hand ITC" pitchFamily="66" charset="0"/>
                          <a:ea typeface="Times New Roman"/>
                          <a:cs typeface="Times New Roman"/>
                        </a:rPr>
                        <a:t>11:30 a.m.</a:t>
                      </a:r>
                      <a:endParaRPr lang="en-US" sz="1400">
                        <a:latin typeface="Bradley Hand ITC" pitchFamily="66" charset="0"/>
                        <a:ea typeface="Times New Roman"/>
                        <a:cs typeface="Times New Roman"/>
                      </a:endParaRPr>
                    </a:p>
                    <a:p>
                      <a:pPr marL="0" marR="0" algn="ctr">
                        <a:spcBef>
                          <a:spcPts val="0"/>
                        </a:spcBef>
                        <a:spcAft>
                          <a:spcPts val="600"/>
                        </a:spcAft>
                      </a:pPr>
                      <a:endParaRPr lang="en-US" sz="1400">
                        <a:latin typeface="Bradley Hand ITC" pitchFamily="66" charset="0"/>
                        <a:ea typeface="Times New Roman"/>
                        <a:cs typeface="Times New Roman"/>
                      </a:endParaRP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dirty="0">
                          <a:latin typeface="Bradley Hand ITC" pitchFamily="66" charset="0"/>
                          <a:ea typeface="Times New Roman"/>
                          <a:cs typeface="Times New Roman"/>
                        </a:rPr>
                        <a:t>Witness</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01/25/17</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Insurance</a:t>
                      </a:r>
                      <a:r>
                        <a:rPr lang="en-US" sz="1400" baseline="0">
                          <a:latin typeface="Bradley Hand ITC" pitchFamily="66" charset="0"/>
                          <a:ea typeface="Times New Roman"/>
                          <a:cs typeface="Times New Roman"/>
                        </a:rPr>
                        <a:t> claim</a:t>
                      </a:r>
                      <a:endParaRPr lang="en-US" sz="1400">
                        <a:latin typeface="Bradley Hand ITC" pitchFamily="66" charset="0"/>
                        <a:ea typeface="Times New Roman"/>
                        <a:cs typeface="Times New Roman"/>
                      </a:endParaRP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200">
                          <a:latin typeface="Bradley Hand ITC" pitchFamily="66" charset="0"/>
                          <a:ea typeface="Times New Roman"/>
                          <a:cs typeface="Times New Roman"/>
                        </a:rPr>
                        <a:t>Sherman Peabody</a:t>
                      </a:r>
                    </a:p>
                    <a:p>
                      <a:pPr marL="0" marR="0" algn="ctr">
                        <a:spcBef>
                          <a:spcPts val="0"/>
                        </a:spcBef>
                        <a:spcAft>
                          <a:spcPts val="600"/>
                        </a:spcAft>
                      </a:pPr>
                      <a:r>
                        <a:rPr lang="en-US" sz="1000">
                          <a:latin typeface="Bradley Hand ITC" pitchFamily="66" charset="0"/>
                          <a:ea typeface="Times New Roman"/>
                          <a:cs typeface="Times New Roman"/>
                        </a:rPr>
                        <a:t>2220 Neighborly </a:t>
                      </a:r>
                      <a:r>
                        <a:rPr lang="en-US" sz="1000" err="1">
                          <a:latin typeface="Bradley Hand ITC" pitchFamily="66" charset="0"/>
                          <a:ea typeface="Times New Roman"/>
                          <a:cs typeface="Times New Roman"/>
                        </a:rPr>
                        <a:t>Ln</a:t>
                      </a:r>
                      <a:endParaRPr lang="en-US" sz="1000">
                        <a:latin typeface="Bradley Hand ITC" pitchFamily="66" charset="0"/>
                        <a:ea typeface="Times New Roman"/>
                        <a:cs typeface="Times New Roman"/>
                      </a:endParaRPr>
                    </a:p>
                    <a:p>
                      <a:pPr marL="0" marR="0" algn="ctr">
                        <a:spcBef>
                          <a:spcPts val="0"/>
                        </a:spcBef>
                        <a:spcAft>
                          <a:spcPts val="600"/>
                        </a:spcAft>
                      </a:pPr>
                      <a:r>
                        <a:rPr lang="en-US" sz="1000" err="1">
                          <a:latin typeface="Bradley Hand ITC" pitchFamily="66" charset="0"/>
                          <a:ea typeface="Times New Roman"/>
                          <a:cs typeface="Times New Roman"/>
                        </a:rPr>
                        <a:t>Yourtown</a:t>
                      </a:r>
                      <a:r>
                        <a:rPr lang="en-US" sz="1000">
                          <a:latin typeface="Bradley Hand ITC" pitchFamily="66" charset="0"/>
                          <a:ea typeface="Times New Roman"/>
                          <a:cs typeface="Times New Roman"/>
                        </a:rPr>
                        <a:t>, OR  97888</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600"/>
                        </a:spcAft>
                        <a:buClrTx/>
                        <a:buSzTx/>
                        <a:buFontTx/>
                        <a:buNone/>
                        <a:tabLst/>
                        <a:defRPr/>
                      </a:pPr>
                      <a:r>
                        <a:rPr lang="en-US" sz="2400">
                          <a:latin typeface="Mistral" pitchFamily="66" charset="0"/>
                          <a:ea typeface="Times New Roman"/>
                          <a:cs typeface="Times New Roman"/>
                        </a:rPr>
                        <a:t>Sherman Peabody </a:t>
                      </a:r>
                      <a:r>
                        <a:rPr lang="en-US" sz="2000">
                          <a:latin typeface="Bradley Hand ITC" pitchFamily="66" charset="0"/>
                          <a:ea typeface="Times New Roman"/>
                          <a:cs typeface="Times New Roman"/>
                        </a:rPr>
                        <a:t>by</a:t>
                      </a:r>
                      <a:r>
                        <a:rPr lang="en-US" sz="2400">
                          <a:latin typeface="Mistral" pitchFamily="66" charset="0"/>
                          <a:ea typeface="Times New Roman"/>
                          <a:cs typeface="Times New Roman"/>
                        </a:rPr>
                        <a:t> Jenny James</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US Passport</a:t>
                      </a:r>
                    </a:p>
                    <a:p>
                      <a:pPr marL="0" marR="0" algn="ctr">
                        <a:spcBef>
                          <a:spcPts val="0"/>
                        </a:spcBef>
                        <a:spcAft>
                          <a:spcPts val="600"/>
                        </a:spcAft>
                      </a:pPr>
                      <a:r>
                        <a:rPr lang="en-US" sz="1400">
                          <a:latin typeface="Bradley Hand ITC" pitchFamily="66" charset="0"/>
                          <a:ea typeface="Times New Roman"/>
                          <a:cs typeface="Times New Roman"/>
                        </a:rPr>
                        <a:t>1/11/2025</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1400">
                          <a:latin typeface="Bradley Hand ITC" pitchFamily="66" charset="0"/>
                          <a:ea typeface="Times New Roman"/>
                          <a:cs typeface="Times New Roman"/>
                        </a:rPr>
                        <a:t>N/A</a:t>
                      </a:r>
                    </a:p>
                  </a:txBody>
                  <a:tcPr marL="64622" marR="646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600"/>
                        </a:spcAft>
                      </a:pPr>
                      <a:endParaRPr lang="en-US" sz="1400" dirty="0">
                        <a:latin typeface="Bradley Hand ITC" pitchFamily="66" charset="0"/>
                        <a:ea typeface="Times New Roman"/>
                        <a:cs typeface="Times New Roman"/>
                      </a:endParaRPr>
                    </a:p>
                    <a:p>
                      <a:pPr marL="0" marR="0" algn="ctr">
                        <a:spcBef>
                          <a:spcPts val="0"/>
                        </a:spcBef>
                        <a:spcAft>
                          <a:spcPts val="600"/>
                        </a:spcAft>
                      </a:pPr>
                      <a:r>
                        <a:rPr lang="en-US" sz="1400" dirty="0">
                          <a:latin typeface="Bradley Hand ITC" pitchFamily="66" charset="0"/>
                          <a:ea typeface="Times New Roman"/>
                          <a:cs typeface="Times New Roman"/>
                        </a:rPr>
                        <a:t>$10</a:t>
                      </a:r>
                    </a:p>
                  </a:txBody>
                  <a:tcPr marL="64622" marR="646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6" name="Oval 5">
            <a:extLst>
              <a:ext uri="{FF2B5EF4-FFF2-40B4-BE49-F238E27FC236}">
                <a16:creationId xmlns:a16="http://schemas.microsoft.com/office/drawing/2014/main" id="{95998CB5-20BB-5CB0-3730-585FBDC9143F}"/>
              </a:ext>
            </a:extLst>
          </p:cNvPr>
          <p:cNvSpPr/>
          <p:nvPr/>
        </p:nvSpPr>
        <p:spPr>
          <a:xfrm>
            <a:off x="2490952" y="3180673"/>
            <a:ext cx="558828" cy="524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a:extLst>
              <a:ext uri="{FF2B5EF4-FFF2-40B4-BE49-F238E27FC236}">
                <a16:creationId xmlns:a16="http://schemas.microsoft.com/office/drawing/2014/main" id="{30EA2AD8-83E9-8E6C-D52A-1B0B4A3662C5}"/>
              </a:ext>
            </a:extLst>
          </p:cNvPr>
          <p:cNvSpPr/>
          <p:nvPr/>
        </p:nvSpPr>
        <p:spPr>
          <a:xfrm>
            <a:off x="9459310" y="2932386"/>
            <a:ext cx="930166" cy="945931"/>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Oval 7">
            <a:extLst>
              <a:ext uri="{FF2B5EF4-FFF2-40B4-BE49-F238E27FC236}">
                <a16:creationId xmlns:a16="http://schemas.microsoft.com/office/drawing/2014/main" id="{3A4252FF-3291-52CB-F3C3-C1B4D7B82C31}"/>
              </a:ext>
            </a:extLst>
          </p:cNvPr>
          <p:cNvSpPr/>
          <p:nvPr/>
        </p:nvSpPr>
        <p:spPr>
          <a:xfrm>
            <a:off x="7062952" y="3988676"/>
            <a:ext cx="1308538" cy="171199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50473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7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54E6D0-A14C-40BE-8E45-081517266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9" name="Rectangle 18">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4" name="Title 1">
            <a:extLst>
              <a:ext uri="{FF2B5EF4-FFF2-40B4-BE49-F238E27FC236}">
                <a16:creationId xmlns:a16="http://schemas.microsoft.com/office/drawing/2014/main" id="{88B306ED-84FD-5007-3B12-9EE9A436B6B1}"/>
              </a:ext>
            </a:extLst>
          </p:cNvPr>
          <p:cNvSpPr txBox="1">
            <a:spLocks/>
          </p:cNvSpPr>
          <p:nvPr/>
        </p:nvSpPr>
        <p:spPr>
          <a:xfrm>
            <a:off x="1036872" y="1141668"/>
            <a:ext cx="10240728" cy="103316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800" kern="1200" dirty="0">
                <a:solidFill>
                  <a:schemeClr val="tx1"/>
                </a:solidFill>
                <a:latin typeface="+mj-lt"/>
                <a:ea typeface="+mj-ea"/>
                <a:cs typeface="+mj-cs"/>
              </a:rPr>
              <a:t>One person,  Two docs</a:t>
            </a:r>
          </a:p>
        </p:txBody>
      </p:sp>
      <p:graphicFrame>
        <p:nvGraphicFramePr>
          <p:cNvPr id="8" name="Table 8">
            <a:extLst>
              <a:ext uri="{FF2B5EF4-FFF2-40B4-BE49-F238E27FC236}">
                <a16:creationId xmlns:a16="http://schemas.microsoft.com/office/drawing/2014/main" id="{AA062CCA-3A0D-E050-A92E-077A095EF5C1}"/>
              </a:ext>
            </a:extLst>
          </p:cNvPr>
          <p:cNvGraphicFramePr>
            <a:graphicFrameLocks noGrp="1"/>
          </p:cNvGraphicFramePr>
          <p:nvPr>
            <p:extLst>
              <p:ext uri="{D42A27DB-BD31-4B8C-83A1-F6EECF244321}">
                <p14:modId xmlns:p14="http://schemas.microsoft.com/office/powerpoint/2010/main" val="200284621"/>
              </p:ext>
            </p:extLst>
          </p:nvPr>
        </p:nvGraphicFramePr>
        <p:xfrm>
          <a:off x="975635" y="2587329"/>
          <a:ext cx="10240729" cy="2063855"/>
        </p:xfrm>
        <a:graphic>
          <a:graphicData uri="http://schemas.openxmlformats.org/drawingml/2006/table">
            <a:tbl>
              <a:tblPr firstRow="1" bandRow="1">
                <a:tableStyleId>{5C22544A-7EE6-4342-B048-85BDC9FD1C3A}</a:tableStyleId>
              </a:tblPr>
              <a:tblGrid>
                <a:gridCol w="1444035">
                  <a:extLst>
                    <a:ext uri="{9D8B030D-6E8A-4147-A177-3AD203B41FA5}">
                      <a16:colId xmlns:a16="http://schemas.microsoft.com/office/drawing/2014/main" val="1560067895"/>
                    </a:ext>
                  </a:extLst>
                </a:gridCol>
                <a:gridCol w="1003368">
                  <a:extLst>
                    <a:ext uri="{9D8B030D-6E8A-4147-A177-3AD203B41FA5}">
                      <a16:colId xmlns:a16="http://schemas.microsoft.com/office/drawing/2014/main" val="1623358601"/>
                    </a:ext>
                  </a:extLst>
                </a:gridCol>
                <a:gridCol w="1206753">
                  <a:extLst>
                    <a:ext uri="{9D8B030D-6E8A-4147-A177-3AD203B41FA5}">
                      <a16:colId xmlns:a16="http://schemas.microsoft.com/office/drawing/2014/main" val="3138387942"/>
                    </a:ext>
                  </a:extLst>
                </a:gridCol>
                <a:gridCol w="1331043">
                  <a:extLst>
                    <a:ext uri="{9D8B030D-6E8A-4147-A177-3AD203B41FA5}">
                      <a16:colId xmlns:a16="http://schemas.microsoft.com/office/drawing/2014/main" val="1237456782"/>
                    </a:ext>
                  </a:extLst>
                </a:gridCol>
                <a:gridCol w="1025966">
                  <a:extLst>
                    <a:ext uri="{9D8B030D-6E8A-4147-A177-3AD203B41FA5}">
                      <a16:colId xmlns:a16="http://schemas.microsoft.com/office/drawing/2014/main" val="2795164571"/>
                    </a:ext>
                  </a:extLst>
                </a:gridCol>
                <a:gridCol w="1150255">
                  <a:extLst>
                    <a:ext uri="{9D8B030D-6E8A-4147-A177-3AD203B41FA5}">
                      <a16:colId xmlns:a16="http://schemas.microsoft.com/office/drawing/2014/main" val="744426854"/>
                    </a:ext>
                  </a:extLst>
                </a:gridCol>
                <a:gridCol w="936985">
                  <a:extLst>
                    <a:ext uri="{9D8B030D-6E8A-4147-A177-3AD203B41FA5}">
                      <a16:colId xmlns:a16="http://schemas.microsoft.com/office/drawing/2014/main" val="4087508626"/>
                    </a:ext>
                  </a:extLst>
                </a:gridCol>
                <a:gridCol w="1511830">
                  <a:extLst>
                    <a:ext uri="{9D8B030D-6E8A-4147-A177-3AD203B41FA5}">
                      <a16:colId xmlns:a16="http://schemas.microsoft.com/office/drawing/2014/main" val="2712116178"/>
                    </a:ext>
                  </a:extLst>
                </a:gridCol>
                <a:gridCol w="630494">
                  <a:extLst>
                    <a:ext uri="{9D8B030D-6E8A-4147-A177-3AD203B41FA5}">
                      <a16:colId xmlns:a16="http://schemas.microsoft.com/office/drawing/2014/main" val="4229053248"/>
                    </a:ext>
                  </a:extLst>
                </a:gridCol>
              </a:tblGrid>
              <a:tr h="785085">
                <a:tc>
                  <a:txBody>
                    <a:bodyPr/>
                    <a:lstStyle/>
                    <a:p>
                      <a:r>
                        <a:rPr lang="en-US" sz="1800" dirty="0">
                          <a:solidFill>
                            <a:schemeClr val="tx1"/>
                          </a:solidFill>
                        </a:rPr>
                        <a:t>Date/Time of Act</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Act</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Date of Document</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Type of Document</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Printed Name</a:t>
                      </a:r>
                    </a:p>
                    <a:p>
                      <a:r>
                        <a:rPr lang="en-US" sz="1800" dirty="0">
                          <a:solidFill>
                            <a:schemeClr val="tx1"/>
                          </a:solidFill>
                        </a:rPr>
                        <a:t>Contact Address</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Signature</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ID</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Additional Information</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solidFill>
                            <a:schemeClr val="tx1"/>
                          </a:solidFill>
                        </a:rPr>
                        <a:t>Fee</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94248770"/>
                  </a:ext>
                </a:extLst>
              </a:tr>
              <a:tr h="927723">
                <a:tc>
                  <a:txBody>
                    <a:bodyPr/>
                    <a:lstStyle/>
                    <a:p>
                      <a:r>
                        <a:rPr lang="en-US" sz="1800" dirty="0"/>
                        <a:t>05/12/2023</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t>Witness</a:t>
                      </a:r>
                    </a:p>
                    <a:p>
                      <a:r>
                        <a:rPr lang="en-US" sz="1800" dirty="0"/>
                        <a:t>Oath</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t>5/12/2023</a:t>
                      </a:r>
                    </a:p>
                    <a:p>
                      <a:r>
                        <a:rPr lang="en-US" sz="1800" dirty="0"/>
                        <a:t>5/12/2023</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t>Grant Deed</a:t>
                      </a:r>
                    </a:p>
                    <a:p>
                      <a:r>
                        <a:rPr lang="en-US" sz="1800" dirty="0"/>
                        <a:t>Affidavit</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t>Jane Doe</a:t>
                      </a:r>
                    </a:p>
                    <a:p>
                      <a:r>
                        <a:rPr lang="en-US" sz="1800" dirty="0"/>
                        <a:t>Jane’s address</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latin typeface="Baguet Script" panose="00000500000000000000" pitchFamily="2" charset="0"/>
                        </a:rPr>
                        <a:t>Jane Doe</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600" dirty="0"/>
                        <a:t>ODL</a:t>
                      </a:r>
                    </a:p>
                    <a:p>
                      <a:r>
                        <a:rPr lang="en-US" sz="1200" dirty="0"/>
                        <a:t>06/20/2026</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t>Two separate documents notarized</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800" dirty="0"/>
                        <a:t>$20</a:t>
                      </a:r>
                    </a:p>
                  </a:txBody>
                  <a:tcPr marL="38852" marR="38852" marT="19426" marB="194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79836278"/>
                  </a:ext>
                </a:extLst>
              </a:tr>
            </a:tbl>
          </a:graphicData>
        </a:graphic>
      </p:graphicFrame>
    </p:spTree>
    <p:extLst>
      <p:ext uri="{BB962C8B-B14F-4D97-AF65-F5344CB8AC3E}">
        <p14:creationId xmlns:p14="http://schemas.microsoft.com/office/powerpoint/2010/main" val="14912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1">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7803386D-8EC0-490A-9296-FAFCF1ADA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Picture 15">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5" name="Rectangle 17">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9">
            <a:extLst>
              <a:ext uri="{FF2B5EF4-FFF2-40B4-BE49-F238E27FC236}">
                <a16:creationId xmlns:a16="http://schemas.microsoft.com/office/drawing/2014/main" id="{E6A781BA-2341-444F-811D-870633C4FB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678" y="0"/>
            <a:ext cx="11145980" cy="687072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7" name="TextBox 6">
            <a:extLst>
              <a:ext uri="{FF2B5EF4-FFF2-40B4-BE49-F238E27FC236}">
                <a16:creationId xmlns:a16="http://schemas.microsoft.com/office/drawing/2014/main" id="{B003B56D-2B89-518B-ECB0-C96F52C6FBF2}"/>
              </a:ext>
            </a:extLst>
          </p:cNvPr>
          <p:cNvSpPr txBox="1"/>
          <p:nvPr/>
        </p:nvSpPr>
        <p:spPr>
          <a:xfrm>
            <a:off x="1524351" y="780839"/>
            <a:ext cx="8459097" cy="469271"/>
          </a:xfrm>
          <a:prstGeom prst="rect">
            <a:avLst/>
          </a:prstGeom>
        </p:spPr>
        <p:txBody>
          <a:bodyPr vert="horz" lIns="91440" tIns="45720" rIns="91440" bIns="45720" rtlCol="0" anchor="t">
            <a:noAutofit/>
          </a:bodyPr>
          <a:lstStyle/>
          <a:p>
            <a:pPr>
              <a:lnSpc>
                <a:spcPct val="90000"/>
              </a:lnSpc>
              <a:spcAft>
                <a:spcPts val="600"/>
              </a:spcAft>
            </a:pPr>
            <a:r>
              <a:rPr lang="en-US" sz="4400" dirty="0"/>
              <a:t>One person, many documents</a:t>
            </a:r>
          </a:p>
        </p:txBody>
      </p:sp>
      <p:graphicFrame>
        <p:nvGraphicFramePr>
          <p:cNvPr id="4" name="Table 3">
            <a:extLst>
              <a:ext uri="{FF2B5EF4-FFF2-40B4-BE49-F238E27FC236}">
                <a16:creationId xmlns:a16="http://schemas.microsoft.com/office/drawing/2014/main" id="{B3CAD3F4-C52E-B718-3C8B-E33DC04A4E09}"/>
              </a:ext>
            </a:extLst>
          </p:cNvPr>
          <p:cNvGraphicFramePr>
            <a:graphicFrameLocks noGrp="1"/>
          </p:cNvGraphicFramePr>
          <p:nvPr>
            <p:extLst>
              <p:ext uri="{D42A27DB-BD31-4B8C-83A1-F6EECF244321}">
                <p14:modId xmlns:p14="http://schemas.microsoft.com/office/powerpoint/2010/main" val="1139933803"/>
              </p:ext>
            </p:extLst>
          </p:nvPr>
        </p:nvGraphicFramePr>
        <p:xfrm>
          <a:off x="1524352" y="2030948"/>
          <a:ext cx="8763000" cy="4296103"/>
        </p:xfrm>
        <a:graphic>
          <a:graphicData uri="http://schemas.openxmlformats.org/drawingml/2006/table">
            <a:tbl>
              <a:tblPr/>
              <a:tblGrid>
                <a:gridCol w="907690">
                  <a:extLst>
                    <a:ext uri="{9D8B030D-6E8A-4147-A177-3AD203B41FA5}">
                      <a16:colId xmlns:a16="http://schemas.microsoft.com/office/drawing/2014/main" val="20000"/>
                    </a:ext>
                  </a:extLst>
                </a:gridCol>
                <a:gridCol w="69251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64995">
                  <a:extLst>
                    <a:ext uri="{9D8B030D-6E8A-4147-A177-3AD203B41FA5}">
                      <a16:colId xmlns:a16="http://schemas.microsoft.com/office/drawing/2014/main" val="20003"/>
                    </a:ext>
                  </a:extLst>
                </a:gridCol>
                <a:gridCol w="1244805">
                  <a:extLst>
                    <a:ext uri="{9D8B030D-6E8A-4147-A177-3AD203B41FA5}">
                      <a16:colId xmlns:a16="http://schemas.microsoft.com/office/drawing/2014/main" val="20004"/>
                    </a:ext>
                  </a:extLst>
                </a:gridCol>
                <a:gridCol w="1152074">
                  <a:extLst>
                    <a:ext uri="{9D8B030D-6E8A-4147-A177-3AD203B41FA5}">
                      <a16:colId xmlns:a16="http://schemas.microsoft.com/office/drawing/2014/main" val="20005"/>
                    </a:ext>
                  </a:extLst>
                </a:gridCol>
                <a:gridCol w="846213">
                  <a:extLst>
                    <a:ext uri="{9D8B030D-6E8A-4147-A177-3AD203B41FA5}">
                      <a16:colId xmlns:a16="http://schemas.microsoft.com/office/drawing/2014/main" val="20006"/>
                    </a:ext>
                  </a:extLst>
                </a:gridCol>
                <a:gridCol w="1202113">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tblGrid>
              <a:tr h="894408">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Date/Time of Act</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Type of Act</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Date of Document</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Type of Document</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Printed Name </a:t>
                      </a:r>
                      <a:endParaRPr lang="en-US" sz="1200" b="1">
                        <a:latin typeface="Calibri"/>
                        <a:ea typeface="Calibri"/>
                        <a:cs typeface="Times New Roman"/>
                      </a:endParaRPr>
                    </a:p>
                    <a:p>
                      <a:pPr marL="0" marR="0" algn="ctr">
                        <a:lnSpc>
                          <a:spcPct val="115000"/>
                        </a:lnSpc>
                        <a:spcBef>
                          <a:spcPts val="0"/>
                        </a:spcBef>
                        <a:spcAft>
                          <a:spcPts val="0"/>
                        </a:spcAft>
                      </a:pPr>
                      <a:r>
                        <a:rPr lang="en-US" sz="1200" b="1">
                          <a:solidFill>
                            <a:srgbClr val="000000"/>
                          </a:solidFill>
                          <a:latin typeface="Calibri"/>
                          <a:ea typeface="Calibri"/>
                          <a:cs typeface="Times New Roman"/>
                        </a:rPr>
                        <a:t>Contact Address</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Signature</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ID</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Additional</a:t>
                      </a:r>
                      <a:endParaRPr lang="en-US" sz="1200" b="1">
                        <a:latin typeface="Calibri"/>
                        <a:ea typeface="Calibri"/>
                        <a:cs typeface="Times New Roman"/>
                      </a:endParaRPr>
                    </a:p>
                    <a:p>
                      <a:pPr marL="0" marR="0" algn="ctr">
                        <a:lnSpc>
                          <a:spcPct val="115000"/>
                        </a:lnSpc>
                        <a:spcBef>
                          <a:spcPts val="0"/>
                        </a:spcBef>
                        <a:spcAft>
                          <a:spcPts val="0"/>
                        </a:spcAft>
                      </a:pPr>
                      <a:r>
                        <a:rPr lang="en-US" sz="1200" b="1">
                          <a:solidFill>
                            <a:srgbClr val="000000"/>
                          </a:solidFill>
                          <a:latin typeface="Calibri"/>
                          <a:ea typeface="Calibri"/>
                          <a:cs typeface="Times New Roman"/>
                        </a:rPr>
                        <a:t>Information</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algn="ctr">
                        <a:lnSpc>
                          <a:spcPct val="115000"/>
                        </a:lnSpc>
                        <a:spcBef>
                          <a:spcPts val="0"/>
                        </a:spcBef>
                        <a:spcAft>
                          <a:spcPts val="0"/>
                        </a:spcAft>
                      </a:pPr>
                      <a:r>
                        <a:rPr lang="en-US" sz="1200" b="1">
                          <a:solidFill>
                            <a:srgbClr val="000000"/>
                          </a:solidFill>
                          <a:latin typeface="Calibri"/>
                          <a:ea typeface="Calibri"/>
                          <a:cs typeface="Times New Roman"/>
                        </a:rPr>
                        <a:t>Fee</a:t>
                      </a:r>
                      <a:endParaRPr lang="en-US" sz="1200" b="1">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810895">
                <a:tc>
                  <a:txBody>
                    <a:bodyPr/>
                    <a:lstStyle/>
                    <a:p>
                      <a:pPr marL="0" marR="0" algn="ctr">
                        <a:lnSpc>
                          <a:spcPct val="115000"/>
                        </a:lnSpc>
                        <a:spcBef>
                          <a:spcPts val="0"/>
                        </a:spcBef>
                        <a:spcAft>
                          <a:spcPts val="0"/>
                        </a:spcAft>
                      </a:pPr>
                      <a:r>
                        <a:rPr lang="en-US" sz="1200" b="1">
                          <a:latin typeface="+mj-lt"/>
                          <a:ea typeface="Calibri"/>
                          <a:cs typeface="Times New Roman"/>
                        </a:rPr>
                        <a:t>1/1/18</a:t>
                      </a:r>
                    </a:p>
                    <a:p>
                      <a:pPr marL="0" marR="0" algn="ctr">
                        <a:lnSpc>
                          <a:spcPct val="115000"/>
                        </a:lnSpc>
                        <a:spcBef>
                          <a:spcPts val="0"/>
                        </a:spcBef>
                        <a:spcAft>
                          <a:spcPts val="0"/>
                        </a:spcAft>
                      </a:pPr>
                      <a:r>
                        <a:rPr lang="en-US" sz="1200" b="1">
                          <a:latin typeface="+mj-lt"/>
                          <a:ea typeface="Calibri"/>
                          <a:cs typeface="Times New Roman"/>
                        </a:rPr>
                        <a:t>9:30 AM</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pitchFamily="34" charset="0"/>
                          <a:ea typeface="Batang" pitchFamily="18" charset="-127"/>
                          <a:cs typeface="Times New Roman"/>
                        </a:rPr>
                        <a:t>Ack.</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mj-lt"/>
                          <a:ea typeface="Batang" pitchFamily="18" charset="-127"/>
                          <a:cs typeface="Arial" pitchFamily="34" charset="0"/>
                        </a:rPr>
                        <a:t>1/1/18</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mj-lt"/>
                          <a:ea typeface="Batang" pitchFamily="18" charset="-127"/>
                          <a:cs typeface="Times New Roman"/>
                        </a:rPr>
                        <a:t>POA</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pitchFamily="34" charset="0"/>
                          <a:ea typeface="Calibri"/>
                          <a:cs typeface="Times New Roman"/>
                        </a:rPr>
                        <a:t>Jane Doe</a:t>
                      </a:r>
                    </a:p>
                    <a:p>
                      <a:pPr marL="0" marR="0" algn="ctr">
                        <a:lnSpc>
                          <a:spcPct val="115000"/>
                        </a:lnSpc>
                        <a:spcBef>
                          <a:spcPts val="0"/>
                        </a:spcBef>
                        <a:spcAft>
                          <a:spcPts val="0"/>
                        </a:spcAft>
                      </a:pPr>
                      <a:r>
                        <a:rPr lang="en-US" sz="1200" b="1">
                          <a:latin typeface="Calibri" pitchFamily="34" charset="0"/>
                          <a:ea typeface="Calibri"/>
                          <a:cs typeface="Times New Roman"/>
                        </a:rPr>
                        <a:t>Jane’s Address</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Jane’s ID</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None</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8200">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Jurat</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mj-lt"/>
                          <a:ea typeface="Calibri"/>
                          <a:cs typeface="Times New Roman"/>
                        </a:rPr>
                        <a:t>Contract</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38200">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Copy</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Corp. Resolution</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14400">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i="0">
                          <a:latin typeface="Calibri"/>
                          <a:ea typeface="Calibri"/>
                          <a:cs typeface="Times New Roman"/>
                        </a:rPr>
                        <a:t>Wit. Sig</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Order</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Calibri"/>
                        <a:ea typeface="Calibri"/>
                        <a:cs typeface="Times New Roman"/>
                      </a:endParaRP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Calibri"/>
                          <a:ea typeface="Calibri"/>
                          <a:cs typeface="Times New Roman"/>
                        </a:rPr>
                        <a:t>“ ”</a:t>
                      </a:r>
                    </a:p>
                  </a:txBody>
                  <a:tcPr marL="54339" marR="54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2A03D4B5-DAD8-F4D2-2849-F2285697A434}"/>
              </a:ext>
            </a:extLst>
          </p:cNvPr>
          <p:cNvSpPr txBox="1"/>
          <p:nvPr/>
        </p:nvSpPr>
        <p:spPr>
          <a:xfrm rot="17436278">
            <a:off x="5166842" y="4623261"/>
            <a:ext cx="3275022" cy="253018"/>
          </a:xfrm>
          <a:prstGeom prst="rect">
            <a:avLst/>
          </a:prstGeom>
          <a:noFill/>
        </p:spPr>
        <p:txBody>
          <a:bodyPr wrap="square" rtlCol="0">
            <a:spAutoFit/>
          </a:bodyPr>
          <a:lstStyle/>
          <a:p>
            <a:pPr defTabSz="530352">
              <a:spcAft>
                <a:spcPts val="600"/>
              </a:spcAft>
            </a:pPr>
            <a:r>
              <a:rPr lang="en-US" sz="1044" b="1" kern="1200" dirty="0">
                <a:solidFill>
                  <a:schemeClr val="tx1"/>
                </a:solidFill>
                <a:latin typeface="+mn-lt"/>
                <a:ea typeface="+mn-ea"/>
                <a:cs typeface="+mn-cs"/>
              </a:rPr>
              <a:t>____________________________________________</a:t>
            </a:r>
            <a:endParaRPr lang="en-US" b="1" dirty="0"/>
          </a:p>
        </p:txBody>
      </p:sp>
      <p:sp>
        <p:nvSpPr>
          <p:cNvPr id="6" name="TextBox 5">
            <a:extLst>
              <a:ext uri="{FF2B5EF4-FFF2-40B4-BE49-F238E27FC236}">
                <a16:creationId xmlns:a16="http://schemas.microsoft.com/office/drawing/2014/main" id="{6A99FBB8-9B5C-8A27-45A7-F10818BB0718}"/>
              </a:ext>
            </a:extLst>
          </p:cNvPr>
          <p:cNvSpPr txBox="1"/>
          <p:nvPr/>
        </p:nvSpPr>
        <p:spPr>
          <a:xfrm rot="17519523">
            <a:off x="5768041" y="3538138"/>
            <a:ext cx="2583986" cy="449354"/>
          </a:xfrm>
          <a:prstGeom prst="rect">
            <a:avLst/>
          </a:prstGeom>
          <a:noFill/>
        </p:spPr>
        <p:txBody>
          <a:bodyPr wrap="square" rtlCol="0">
            <a:spAutoFit/>
          </a:bodyPr>
          <a:lstStyle/>
          <a:p>
            <a:pPr defTabSz="530352">
              <a:spcAft>
                <a:spcPts val="600"/>
              </a:spcAft>
            </a:pPr>
            <a:r>
              <a:rPr lang="en-US" sz="2320" kern="1200" dirty="0">
                <a:solidFill>
                  <a:schemeClr val="tx1"/>
                </a:solidFill>
                <a:latin typeface="Brush Script MT" panose="03060802040406070304" pitchFamily="66" charset="0"/>
                <a:ea typeface="+mn-ea"/>
                <a:cs typeface="+mn-cs"/>
              </a:rPr>
              <a:t>Jane Doe</a:t>
            </a:r>
            <a:endParaRPr lang="en-US" sz="4000" dirty="0">
              <a:latin typeface="Brush Script MT" panose="03060802040406070304" pitchFamily="66" charset="0"/>
            </a:endParaRPr>
          </a:p>
        </p:txBody>
      </p:sp>
    </p:spTree>
    <p:extLst>
      <p:ext uri="{BB962C8B-B14F-4D97-AF65-F5344CB8AC3E}">
        <p14:creationId xmlns:p14="http://schemas.microsoft.com/office/powerpoint/2010/main" val="1329065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E700A8-AE52-4017-8C7E-C20956F7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5" name="Rectangle 14">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94FECE41-6447-BE65-3D17-B96F4A88ED6D}"/>
              </a:ext>
            </a:extLst>
          </p:cNvPr>
          <p:cNvSpPr>
            <a:spLocks noGrp="1"/>
          </p:cNvSpPr>
          <p:nvPr>
            <p:ph type="title"/>
          </p:nvPr>
        </p:nvSpPr>
        <p:spPr>
          <a:xfrm>
            <a:off x="1922080" y="1644872"/>
            <a:ext cx="8022020" cy="1247051"/>
          </a:xfrm>
        </p:spPr>
        <p:txBody>
          <a:bodyPr vert="horz" lIns="91440" tIns="45720" rIns="91440" bIns="45720" rtlCol="0" anchor="t">
            <a:normAutofit/>
          </a:bodyPr>
          <a:lstStyle/>
          <a:p>
            <a:r>
              <a:rPr lang="en-US" sz="4800" kern="1200" dirty="0">
                <a:solidFill>
                  <a:schemeClr val="tx1"/>
                </a:solidFill>
                <a:latin typeface="+mn-lt"/>
                <a:ea typeface="+mj-ea"/>
                <a:cs typeface="+mj-cs"/>
              </a:rPr>
              <a:t>One person, many appearances</a:t>
            </a:r>
          </a:p>
        </p:txBody>
      </p:sp>
      <p:graphicFrame>
        <p:nvGraphicFramePr>
          <p:cNvPr id="4" name="Table 4">
            <a:extLst>
              <a:ext uri="{FF2B5EF4-FFF2-40B4-BE49-F238E27FC236}">
                <a16:creationId xmlns:a16="http://schemas.microsoft.com/office/drawing/2014/main" id="{231C6A85-5E5C-F379-E65A-6407B5FD6C85}"/>
              </a:ext>
            </a:extLst>
          </p:cNvPr>
          <p:cNvGraphicFramePr>
            <a:graphicFrameLocks noGrp="1"/>
          </p:cNvGraphicFramePr>
          <p:nvPr>
            <p:extLst>
              <p:ext uri="{D42A27DB-BD31-4B8C-83A1-F6EECF244321}">
                <p14:modId xmlns:p14="http://schemas.microsoft.com/office/powerpoint/2010/main" val="986085911"/>
              </p:ext>
            </p:extLst>
          </p:nvPr>
        </p:nvGraphicFramePr>
        <p:xfrm>
          <a:off x="1083880" y="2997572"/>
          <a:ext cx="10117519" cy="1823676"/>
        </p:xfrm>
        <a:graphic>
          <a:graphicData uri="http://schemas.openxmlformats.org/drawingml/2006/table">
            <a:tbl>
              <a:tblPr firstRow="1" bandRow="1">
                <a:tableStyleId>{5C22544A-7EE6-4342-B048-85BDC9FD1C3A}</a:tableStyleId>
              </a:tblPr>
              <a:tblGrid>
                <a:gridCol w="1384045">
                  <a:extLst>
                    <a:ext uri="{9D8B030D-6E8A-4147-A177-3AD203B41FA5}">
                      <a16:colId xmlns:a16="http://schemas.microsoft.com/office/drawing/2014/main" val="2318863752"/>
                    </a:ext>
                  </a:extLst>
                </a:gridCol>
                <a:gridCol w="853575">
                  <a:extLst>
                    <a:ext uri="{9D8B030D-6E8A-4147-A177-3AD203B41FA5}">
                      <a16:colId xmlns:a16="http://schemas.microsoft.com/office/drawing/2014/main" val="3391953411"/>
                    </a:ext>
                  </a:extLst>
                </a:gridCol>
                <a:gridCol w="1384045">
                  <a:extLst>
                    <a:ext uri="{9D8B030D-6E8A-4147-A177-3AD203B41FA5}">
                      <a16:colId xmlns:a16="http://schemas.microsoft.com/office/drawing/2014/main" val="37390132"/>
                    </a:ext>
                  </a:extLst>
                </a:gridCol>
                <a:gridCol w="1287596">
                  <a:extLst>
                    <a:ext uri="{9D8B030D-6E8A-4147-A177-3AD203B41FA5}">
                      <a16:colId xmlns:a16="http://schemas.microsoft.com/office/drawing/2014/main" val="3092694284"/>
                    </a:ext>
                  </a:extLst>
                </a:gridCol>
                <a:gridCol w="1106755">
                  <a:extLst>
                    <a:ext uri="{9D8B030D-6E8A-4147-A177-3AD203B41FA5}">
                      <a16:colId xmlns:a16="http://schemas.microsoft.com/office/drawing/2014/main" val="194987149"/>
                    </a:ext>
                  </a:extLst>
                </a:gridCol>
                <a:gridCol w="1227316">
                  <a:extLst>
                    <a:ext uri="{9D8B030D-6E8A-4147-A177-3AD203B41FA5}">
                      <a16:colId xmlns:a16="http://schemas.microsoft.com/office/drawing/2014/main" val="2038099135"/>
                    </a:ext>
                  </a:extLst>
                </a:gridCol>
                <a:gridCol w="817407">
                  <a:extLst>
                    <a:ext uri="{9D8B030D-6E8A-4147-A177-3AD203B41FA5}">
                      <a16:colId xmlns:a16="http://schemas.microsoft.com/office/drawing/2014/main" val="3899028236"/>
                    </a:ext>
                  </a:extLst>
                </a:gridCol>
                <a:gridCol w="1384045">
                  <a:extLst>
                    <a:ext uri="{9D8B030D-6E8A-4147-A177-3AD203B41FA5}">
                      <a16:colId xmlns:a16="http://schemas.microsoft.com/office/drawing/2014/main" val="427790331"/>
                    </a:ext>
                  </a:extLst>
                </a:gridCol>
                <a:gridCol w="672735">
                  <a:extLst>
                    <a:ext uri="{9D8B030D-6E8A-4147-A177-3AD203B41FA5}">
                      <a16:colId xmlns:a16="http://schemas.microsoft.com/office/drawing/2014/main" val="1068524096"/>
                    </a:ext>
                  </a:extLst>
                </a:gridCol>
              </a:tblGrid>
              <a:tr h="1026775">
                <a:tc>
                  <a:txBody>
                    <a:bodyPr/>
                    <a:lstStyle/>
                    <a:p>
                      <a:r>
                        <a:rPr lang="en-US" sz="1000">
                          <a:solidFill>
                            <a:schemeClr val="tx1"/>
                          </a:solidFill>
                        </a:rPr>
                        <a:t>Date/</a:t>
                      </a:r>
                    </a:p>
                    <a:p>
                      <a:r>
                        <a:rPr lang="en-US" sz="1000">
                          <a:solidFill>
                            <a:schemeClr val="tx1"/>
                          </a:solidFill>
                        </a:rPr>
                        <a:t>Time of Act</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Type of Act</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Date of Document</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Type of Document</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dirty="0">
                          <a:solidFill>
                            <a:schemeClr val="tx1"/>
                          </a:solidFill>
                        </a:rPr>
                        <a:t>Printed Name</a:t>
                      </a:r>
                    </a:p>
                    <a:p>
                      <a:r>
                        <a:rPr lang="en-US" sz="1000" dirty="0">
                          <a:solidFill>
                            <a:schemeClr val="tx1"/>
                          </a:solidFill>
                        </a:rPr>
                        <a:t>Contact Address</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Signature</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ID</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Additional Information</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solidFill>
                            <a:schemeClr val="tx1"/>
                          </a:solidFill>
                        </a:rPr>
                        <a:t>Fee</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37746664"/>
                  </a:ext>
                </a:extLst>
              </a:tr>
              <a:tr h="796901">
                <a:tc>
                  <a:txBody>
                    <a:bodyPr/>
                    <a:lstStyle/>
                    <a:p>
                      <a:r>
                        <a:rPr lang="en-US" sz="1000"/>
                        <a:t>05/12/2023</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t>Ack</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t>05/12/2023</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t>POA</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t>Jane Doe</a:t>
                      </a:r>
                    </a:p>
                    <a:p>
                      <a:r>
                        <a:rPr lang="en-US" sz="1000"/>
                        <a:t>See p.2, line 3</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latin typeface="Baguet Script" panose="00000500000000000000" pitchFamily="2" charset="0"/>
                        </a:rPr>
                        <a:t>Jane Doe</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t>See p.2, line 3</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a:t>3 copies</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US" sz="1000" dirty="0"/>
                        <a:t>$30</a:t>
                      </a:r>
                    </a:p>
                  </a:txBody>
                  <a:tcPr marL="52397" marR="52397" marT="26199" marB="2619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97557"/>
                  </a:ext>
                </a:extLst>
              </a:tr>
            </a:tbl>
          </a:graphicData>
        </a:graphic>
      </p:graphicFrame>
    </p:spTree>
    <p:extLst>
      <p:ext uri="{BB962C8B-B14F-4D97-AF65-F5344CB8AC3E}">
        <p14:creationId xmlns:p14="http://schemas.microsoft.com/office/powerpoint/2010/main" val="401452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015D7F-63A8-4ABB-8A20-7806C7703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51A8D27-202B-4B8A-9DC2-1379034547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4332A719-8055-492B-9B72-3D654C09F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3042" y="-1044"/>
            <a:ext cx="6175647"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3" name="Content Placeholder 2">
            <a:extLst>
              <a:ext uri="{FF2B5EF4-FFF2-40B4-BE49-F238E27FC236}">
                <a16:creationId xmlns:a16="http://schemas.microsoft.com/office/drawing/2014/main" id="{EC7E6475-AAA5-250F-BC56-431DFBAB0F50}"/>
              </a:ext>
            </a:extLst>
          </p:cNvPr>
          <p:cNvSpPr>
            <a:spLocks noGrp="1"/>
          </p:cNvSpPr>
          <p:nvPr>
            <p:ph idx="1"/>
          </p:nvPr>
        </p:nvSpPr>
        <p:spPr>
          <a:xfrm>
            <a:off x="5203448" y="1757939"/>
            <a:ext cx="5465463" cy="3341075"/>
          </a:xfrm>
        </p:spPr>
        <p:txBody>
          <a:bodyPr anchor="t">
            <a:normAutofit/>
          </a:bodyPr>
          <a:lstStyle/>
          <a:p>
            <a:pPr marL="0" indent="0">
              <a:buNone/>
            </a:pPr>
            <a:r>
              <a:rPr lang="en-US" sz="4400" dirty="0"/>
              <a:t>Special situations with certificates</a:t>
            </a:r>
          </a:p>
          <a:p>
            <a:pPr marL="0" indent="0">
              <a:buNone/>
            </a:pPr>
            <a:endParaRPr lang="en-US" sz="1800" dirty="0"/>
          </a:p>
          <a:p>
            <a:pPr marL="742950" lvl="1" indent="-285750">
              <a:buFont typeface="Arial" panose="020B0604020202020204" pitchFamily="34" charset="0"/>
              <a:buChar char="•"/>
            </a:pPr>
            <a:r>
              <a:rPr lang="en-US" sz="2800" dirty="0"/>
              <a:t>Hybrid certificates</a:t>
            </a:r>
          </a:p>
          <a:p>
            <a:pPr marL="742950" lvl="1" indent="-285750">
              <a:buFont typeface="Arial" panose="020B0604020202020204" pitchFamily="34" charset="0"/>
              <a:buChar char="•"/>
            </a:pPr>
            <a:r>
              <a:rPr lang="en-US" sz="2800" dirty="0"/>
              <a:t>Wrong certificates</a:t>
            </a:r>
          </a:p>
        </p:txBody>
      </p:sp>
    </p:spTree>
    <p:extLst>
      <p:ext uri="{BB962C8B-B14F-4D97-AF65-F5344CB8AC3E}">
        <p14:creationId xmlns:p14="http://schemas.microsoft.com/office/powerpoint/2010/main" val="2775769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600200"/>
            <a:ext cx="8229600" cy="5257800"/>
          </a:xfrm>
          <a:ln>
            <a:solidFill>
              <a:srgbClr val="002060"/>
            </a:solidFill>
          </a:ln>
        </p:spPr>
        <p:txBody>
          <a:bodyPr>
            <a:normAutofit fontScale="32500" lnSpcReduction="20000"/>
          </a:bodyPr>
          <a:lstStyle/>
          <a:p>
            <a:pPr>
              <a:buNone/>
            </a:pPr>
            <a:r>
              <a:rPr lang="en-US" dirty="0">
                <a:solidFill>
                  <a:schemeClr val="tx1"/>
                </a:solidFill>
              </a:rPr>
              <a:t>ASSIGNMENT OF DEED OF TRUST</a:t>
            </a:r>
          </a:p>
          <a:p>
            <a:pPr>
              <a:buNone/>
            </a:pPr>
            <a:r>
              <a:rPr lang="en-US" dirty="0">
                <a:solidFill>
                  <a:schemeClr val="tx1"/>
                </a:solidFill>
              </a:rPr>
              <a:t> </a:t>
            </a:r>
          </a:p>
          <a:p>
            <a:pPr>
              <a:buNone/>
            </a:pPr>
            <a:r>
              <a:rPr lang="en-US" dirty="0">
                <a:solidFill>
                  <a:schemeClr val="tx1"/>
                </a:solidFill>
              </a:rPr>
              <a:t> </a:t>
            </a:r>
          </a:p>
          <a:p>
            <a:pPr indent="0">
              <a:lnSpc>
                <a:spcPct val="120000"/>
              </a:lnSpc>
              <a:buNone/>
            </a:pPr>
            <a:r>
              <a:rPr lang="en-US" dirty="0">
                <a:solidFill>
                  <a:schemeClr val="tx1"/>
                </a:solidFill>
              </a:rPr>
              <a:t>FOR VALUE RECEIVED, The undersigned hereby grants, assigns and transfers to Oregon Board of Housing, whose address is PO Box 20000, Portland, OR, all beneficial interest under that certain Deed of Trust dated 1/7/2016, executed by John Q Public and Susie Q Public, Grantors, to ABC Bank, Trustee, recorded on ….</a:t>
            </a:r>
          </a:p>
          <a:p>
            <a:pPr indent="0">
              <a:lnSpc>
                <a:spcPct val="120000"/>
              </a:lnSpc>
              <a:buNone/>
            </a:pPr>
            <a:r>
              <a:rPr lang="en-US" dirty="0">
                <a:solidFill>
                  <a:schemeClr val="tx1"/>
                </a:solidFill>
              </a:rPr>
              <a:t> </a:t>
            </a:r>
          </a:p>
          <a:p>
            <a:pPr indent="0">
              <a:lnSpc>
                <a:spcPct val="120000"/>
              </a:lnSpc>
              <a:buNone/>
            </a:pPr>
            <a:r>
              <a:rPr lang="en-US" dirty="0">
                <a:solidFill>
                  <a:schemeClr val="tx1"/>
                </a:solidFill>
              </a:rPr>
              <a:t>Together with the note or notes described or referred to, the money due or to become due thereon with interest, and all rights accrued or to accrue to the said beneficiary under said Trust Indenture.</a:t>
            </a:r>
          </a:p>
          <a:p>
            <a:pPr>
              <a:lnSpc>
                <a:spcPct val="120000"/>
              </a:lnSpc>
              <a:buNone/>
            </a:pPr>
            <a:r>
              <a:rPr lang="en-US" dirty="0">
                <a:solidFill>
                  <a:schemeClr val="tx1"/>
                </a:solidFill>
              </a:rPr>
              <a:t> </a:t>
            </a:r>
          </a:p>
          <a:p>
            <a:pPr>
              <a:buNone/>
            </a:pPr>
            <a:r>
              <a:rPr lang="en-US" dirty="0">
                <a:solidFill>
                  <a:schemeClr val="tx1"/>
                </a:solidFill>
              </a:rPr>
              <a:t> </a:t>
            </a:r>
          </a:p>
          <a:p>
            <a:pPr>
              <a:buNone/>
            </a:pPr>
            <a:r>
              <a:rPr lang="en-US" dirty="0">
                <a:solidFill>
                  <a:schemeClr val="tx1"/>
                </a:solidFill>
              </a:rPr>
              <a:t>Dated: _________________</a:t>
            </a:r>
          </a:p>
          <a:p>
            <a:pPr>
              <a:buNone/>
            </a:pPr>
            <a:r>
              <a:rPr lang="en-US" dirty="0">
                <a:solidFill>
                  <a:schemeClr val="tx1"/>
                </a:solidFill>
              </a:rPr>
              <a:t>					XYZ BANK OF </a:t>
            </a:r>
            <a:r>
              <a:rPr lang="en-US" dirty="0"/>
              <a:t>OREGON</a:t>
            </a:r>
            <a:endParaRPr lang="en-US" dirty="0">
              <a:solidFill>
                <a:schemeClr val="tx1"/>
              </a:solidFill>
            </a:endParaRPr>
          </a:p>
          <a:p>
            <a:pPr>
              <a:buNone/>
            </a:pPr>
            <a:r>
              <a:rPr lang="en-US" dirty="0">
                <a:solidFill>
                  <a:schemeClr val="tx1"/>
                </a:solidFill>
              </a:rPr>
              <a:t> </a:t>
            </a:r>
          </a:p>
          <a:p>
            <a:pPr>
              <a:buNone/>
            </a:pPr>
            <a:r>
              <a:rPr lang="en-US" dirty="0">
                <a:solidFill>
                  <a:schemeClr val="tx1"/>
                </a:solidFill>
              </a:rPr>
              <a:t>_________________________					________________________</a:t>
            </a:r>
          </a:p>
          <a:p>
            <a:pPr>
              <a:buNone/>
            </a:pPr>
            <a:r>
              <a:rPr lang="en-US" dirty="0">
                <a:solidFill>
                  <a:schemeClr val="tx1"/>
                </a:solidFill>
              </a:rPr>
              <a:t>Robert Smith, VP					Mary Johnson, VP</a:t>
            </a:r>
          </a:p>
          <a:p>
            <a:pPr>
              <a:buNone/>
            </a:pPr>
            <a:r>
              <a:rPr lang="en-US" dirty="0">
                <a:solidFill>
                  <a:schemeClr val="tx1"/>
                </a:solidFill>
              </a:rPr>
              <a:t> </a:t>
            </a:r>
          </a:p>
          <a:p>
            <a:pPr>
              <a:buNone/>
            </a:pPr>
            <a:r>
              <a:rPr lang="en-US" dirty="0">
                <a:solidFill>
                  <a:schemeClr val="tx1"/>
                </a:solidFill>
              </a:rPr>
              <a:t> </a:t>
            </a:r>
          </a:p>
          <a:p>
            <a:pPr>
              <a:lnSpc>
                <a:spcPct val="120000"/>
              </a:lnSpc>
              <a:buNone/>
            </a:pPr>
            <a:r>
              <a:rPr lang="en-US" dirty="0">
                <a:solidFill>
                  <a:schemeClr val="tx1"/>
                </a:solidFill>
              </a:rPr>
              <a:t>STATE OF </a:t>
            </a:r>
            <a:r>
              <a:rPr lang="en-US" dirty="0"/>
              <a:t>OREGON</a:t>
            </a:r>
            <a:endParaRPr lang="en-US" dirty="0">
              <a:solidFill>
                <a:schemeClr val="tx1"/>
              </a:solidFill>
            </a:endParaRPr>
          </a:p>
          <a:p>
            <a:pPr>
              <a:lnSpc>
                <a:spcPct val="120000"/>
              </a:lnSpc>
              <a:buNone/>
            </a:pPr>
            <a:r>
              <a:rPr lang="en-US" dirty="0">
                <a:solidFill>
                  <a:schemeClr val="tx1"/>
                </a:solidFill>
              </a:rPr>
              <a:t>County of ____________________</a:t>
            </a:r>
          </a:p>
          <a:p>
            <a:pPr>
              <a:lnSpc>
                <a:spcPct val="120000"/>
              </a:lnSpc>
              <a:buNone/>
            </a:pPr>
            <a:r>
              <a:rPr lang="en-US" dirty="0">
                <a:solidFill>
                  <a:schemeClr val="tx1"/>
                </a:solidFill>
              </a:rPr>
              <a:t> </a:t>
            </a:r>
          </a:p>
          <a:p>
            <a:pPr>
              <a:lnSpc>
                <a:spcPct val="170000"/>
              </a:lnSpc>
              <a:spcBef>
                <a:spcPts val="0"/>
              </a:spcBef>
              <a:buNone/>
            </a:pPr>
            <a:r>
              <a:rPr lang="en-US" dirty="0">
                <a:solidFill>
                  <a:schemeClr val="tx1"/>
                </a:solidFill>
              </a:rPr>
              <a:t>On this _______________, before me, the undersigned, a Notary Public in and for the State of Oregon, personally appeared</a:t>
            </a:r>
          </a:p>
          <a:p>
            <a:pPr>
              <a:lnSpc>
                <a:spcPct val="170000"/>
              </a:lnSpc>
              <a:spcBef>
                <a:spcPts val="0"/>
              </a:spcBef>
              <a:buNone/>
            </a:pPr>
            <a:r>
              <a:rPr lang="en-US" dirty="0">
                <a:solidFill>
                  <a:schemeClr val="tx1"/>
                </a:solidFill>
              </a:rPr>
              <a:t>________________________  and ____________________, to me personally known or identified by satisfactory evidence, being duly sworn by</a:t>
            </a:r>
          </a:p>
          <a:p>
            <a:pPr>
              <a:lnSpc>
                <a:spcPct val="170000"/>
              </a:lnSpc>
              <a:spcBef>
                <a:spcPts val="0"/>
              </a:spcBef>
              <a:buNone/>
            </a:pPr>
            <a:r>
              <a:rPr lang="en-US" dirty="0">
                <a:solidFill>
                  <a:schemeClr val="tx1"/>
                </a:solidFill>
              </a:rPr>
              <a:t>me did say that he/she is the _________________________ and _______________________ of the corporation named herein which executed the</a:t>
            </a:r>
          </a:p>
          <a:p>
            <a:pPr>
              <a:lnSpc>
                <a:spcPct val="170000"/>
              </a:lnSpc>
              <a:spcBef>
                <a:spcPts val="0"/>
              </a:spcBef>
              <a:buNone/>
            </a:pPr>
            <a:r>
              <a:rPr lang="en-US" dirty="0">
                <a:solidFill>
                  <a:schemeClr val="tx1"/>
                </a:solidFill>
              </a:rPr>
              <a:t>within instrument, that said instrument was signed and sealed on behalf of the corporation pursuant to its by-laws or a resolution of its Board</a:t>
            </a:r>
          </a:p>
          <a:p>
            <a:pPr>
              <a:lnSpc>
                <a:spcPct val="170000"/>
              </a:lnSpc>
              <a:spcBef>
                <a:spcPts val="0"/>
              </a:spcBef>
              <a:buNone/>
            </a:pPr>
            <a:r>
              <a:rPr lang="en-US" dirty="0">
                <a:solidFill>
                  <a:schemeClr val="tx1"/>
                </a:solidFill>
              </a:rPr>
              <a:t>of Directors and that he/she acknowledges said instrument to be the free act and deed of the corporation.</a:t>
            </a:r>
          </a:p>
          <a:p>
            <a:pPr indent="0">
              <a:lnSpc>
                <a:spcPct val="170000"/>
              </a:lnSpc>
              <a:spcBef>
                <a:spcPts val="0"/>
              </a:spcBef>
              <a:buNone/>
            </a:pPr>
            <a:r>
              <a:rPr lang="en-US" dirty="0">
                <a:solidFill>
                  <a:schemeClr val="tx1"/>
                </a:solidFill>
              </a:rPr>
              <a:t> </a:t>
            </a:r>
          </a:p>
          <a:p>
            <a:pPr>
              <a:buNone/>
            </a:pPr>
            <a:r>
              <a:rPr lang="en-US" dirty="0">
                <a:solidFill>
                  <a:schemeClr val="tx1"/>
                </a:solidFill>
              </a:rPr>
              <a:t>				____________________________</a:t>
            </a:r>
          </a:p>
          <a:p>
            <a:pPr>
              <a:buNone/>
            </a:pPr>
            <a:r>
              <a:rPr lang="en-US" dirty="0">
                <a:solidFill>
                  <a:schemeClr val="tx1"/>
                </a:solidFill>
              </a:rPr>
              <a:t>				Notary Public</a:t>
            </a:r>
          </a:p>
          <a:p>
            <a:pPr>
              <a:buNone/>
            </a:pPr>
            <a:endParaRPr lang="en-US" dirty="0"/>
          </a:p>
        </p:txBody>
      </p:sp>
      <p:sp>
        <p:nvSpPr>
          <p:cNvPr id="4" name="Oval 3"/>
          <p:cNvSpPr/>
          <p:nvPr/>
        </p:nvSpPr>
        <p:spPr>
          <a:xfrm>
            <a:off x="1828800" y="4495800"/>
            <a:ext cx="2057400" cy="4572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white"/>
              </a:solidFill>
            </a:endParaRPr>
          </a:p>
        </p:txBody>
      </p:sp>
      <p:sp>
        <p:nvSpPr>
          <p:cNvPr id="5" name="Oval 4"/>
          <p:cNvSpPr/>
          <p:nvPr/>
        </p:nvSpPr>
        <p:spPr>
          <a:xfrm>
            <a:off x="2057400" y="5029200"/>
            <a:ext cx="1600200" cy="2286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white"/>
              </a:solidFill>
            </a:endParaRPr>
          </a:p>
        </p:txBody>
      </p:sp>
      <p:sp>
        <p:nvSpPr>
          <p:cNvPr id="7" name="Oval 6"/>
          <p:cNvSpPr/>
          <p:nvPr/>
        </p:nvSpPr>
        <p:spPr>
          <a:xfrm>
            <a:off x="2209800" y="5257800"/>
            <a:ext cx="3200400" cy="2286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white"/>
              </a:solidFill>
            </a:endParaRPr>
          </a:p>
        </p:txBody>
      </p:sp>
      <p:sp>
        <p:nvSpPr>
          <p:cNvPr id="8" name="Oval 7"/>
          <p:cNvSpPr/>
          <p:nvPr/>
        </p:nvSpPr>
        <p:spPr>
          <a:xfrm>
            <a:off x="3733800" y="5486400"/>
            <a:ext cx="3200400" cy="2286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white"/>
              </a:solidFill>
            </a:endParaRPr>
          </a:p>
        </p:txBody>
      </p:sp>
      <p:sp>
        <p:nvSpPr>
          <p:cNvPr id="9" name="Oval 8"/>
          <p:cNvSpPr/>
          <p:nvPr/>
        </p:nvSpPr>
        <p:spPr>
          <a:xfrm>
            <a:off x="3657600" y="5943600"/>
            <a:ext cx="914400" cy="3048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white"/>
              </a:solidFill>
            </a:endParaRPr>
          </a:p>
        </p:txBody>
      </p:sp>
      <p:sp>
        <p:nvSpPr>
          <p:cNvPr id="10" name="TextBox 9"/>
          <p:cNvSpPr txBox="1"/>
          <p:nvPr/>
        </p:nvSpPr>
        <p:spPr>
          <a:xfrm>
            <a:off x="3581401" y="3974068"/>
            <a:ext cx="886781" cy="369332"/>
          </a:xfrm>
          <a:prstGeom prst="rect">
            <a:avLst/>
          </a:prstGeom>
          <a:noFill/>
        </p:spPr>
        <p:txBody>
          <a:bodyPr wrap="square" rtlCol="0">
            <a:spAutoFit/>
          </a:bodyPr>
          <a:lstStyle/>
          <a:p>
            <a:pPr eaLnBrk="0" hangingPunct="0"/>
            <a:r>
              <a:rPr lang="en-US" sz="1800" i="1" dirty="0">
                <a:solidFill>
                  <a:prstClr val="black"/>
                </a:solidFill>
                <a:latin typeface="Lucida Sans"/>
              </a:rPr>
              <a:t>Where</a:t>
            </a:r>
          </a:p>
        </p:txBody>
      </p:sp>
      <p:sp>
        <p:nvSpPr>
          <p:cNvPr id="11" name="TextBox 10"/>
          <p:cNvSpPr txBox="1"/>
          <p:nvPr/>
        </p:nvSpPr>
        <p:spPr>
          <a:xfrm>
            <a:off x="3698788" y="4724400"/>
            <a:ext cx="797013" cy="369332"/>
          </a:xfrm>
          <a:prstGeom prst="rect">
            <a:avLst/>
          </a:prstGeom>
          <a:noFill/>
        </p:spPr>
        <p:txBody>
          <a:bodyPr wrap="square" rtlCol="0">
            <a:spAutoFit/>
          </a:bodyPr>
          <a:lstStyle/>
          <a:p>
            <a:pPr eaLnBrk="0" hangingPunct="0"/>
            <a:r>
              <a:rPr lang="en-US" sz="1800" i="1" dirty="0">
                <a:solidFill>
                  <a:prstClr val="black"/>
                </a:solidFill>
                <a:latin typeface="Lucida Sans"/>
              </a:rPr>
              <a:t>When</a:t>
            </a:r>
          </a:p>
        </p:txBody>
      </p:sp>
      <p:sp>
        <p:nvSpPr>
          <p:cNvPr id="12" name="TextBox 11"/>
          <p:cNvSpPr txBox="1"/>
          <p:nvPr/>
        </p:nvSpPr>
        <p:spPr>
          <a:xfrm>
            <a:off x="4800600" y="4724400"/>
            <a:ext cx="663964" cy="369332"/>
          </a:xfrm>
          <a:prstGeom prst="rect">
            <a:avLst/>
          </a:prstGeom>
          <a:noFill/>
        </p:spPr>
        <p:txBody>
          <a:bodyPr wrap="square" rtlCol="0">
            <a:spAutoFit/>
          </a:bodyPr>
          <a:lstStyle/>
          <a:p>
            <a:pPr eaLnBrk="0" hangingPunct="0"/>
            <a:r>
              <a:rPr lang="en-US" sz="1800" i="1" dirty="0">
                <a:solidFill>
                  <a:prstClr val="black"/>
                </a:solidFill>
                <a:latin typeface="Lucida Sans"/>
              </a:rPr>
              <a:t>Who</a:t>
            </a:r>
          </a:p>
        </p:txBody>
      </p:sp>
      <p:cxnSp>
        <p:nvCxnSpPr>
          <p:cNvPr id="15" name="Straight Arrow Connector 14"/>
          <p:cNvCxnSpPr/>
          <p:nvPr/>
        </p:nvCxnSpPr>
        <p:spPr>
          <a:xfrm flipH="1">
            <a:off x="4495800" y="4953000"/>
            <a:ext cx="533400" cy="304800"/>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9067800" y="5257800"/>
            <a:ext cx="914400" cy="304800"/>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white"/>
              </a:solidFill>
            </a:endParaRPr>
          </a:p>
        </p:txBody>
      </p:sp>
      <p:sp>
        <p:nvSpPr>
          <p:cNvPr id="13" name="TextBox 12"/>
          <p:cNvSpPr txBox="1"/>
          <p:nvPr/>
        </p:nvSpPr>
        <p:spPr>
          <a:xfrm>
            <a:off x="8991600" y="4648200"/>
            <a:ext cx="1197764" cy="369332"/>
          </a:xfrm>
          <a:prstGeom prst="rect">
            <a:avLst/>
          </a:prstGeom>
          <a:noFill/>
        </p:spPr>
        <p:txBody>
          <a:bodyPr wrap="square" rtlCol="0">
            <a:spAutoFit/>
          </a:bodyPr>
          <a:lstStyle/>
          <a:p>
            <a:pPr eaLnBrk="0" hangingPunct="0"/>
            <a:r>
              <a:rPr lang="en-US" sz="1800" i="1" dirty="0">
                <a:solidFill>
                  <a:prstClr val="black"/>
                </a:solidFill>
                <a:latin typeface="Lucida Sans"/>
              </a:rPr>
              <a:t>What Act</a:t>
            </a:r>
          </a:p>
        </p:txBody>
      </p:sp>
      <p:cxnSp>
        <p:nvCxnSpPr>
          <p:cNvPr id="17" name="Straight Arrow Connector 16"/>
          <p:cNvCxnSpPr/>
          <p:nvPr/>
        </p:nvCxnSpPr>
        <p:spPr>
          <a:xfrm>
            <a:off x="9753600" y="4876800"/>
            <a:ext cx="0" cy="457200"/>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581400" y="4267200"/>
            <a:ext cx="533400" cy="304800"/>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895600" y="4953000"/>
            <a:ext cx="914400" cy="76200"/>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nvPr>
        </p:nvSpPr>
        <p:spPr>
          <a:xfrm>
            <a:off x="1905000" y="990600"/>
            <a:ext cx="7162800" cy="381000"/>
          </a:xfrm>
        </p:spPr>
        <p:txBody>
          <a:bodyPr>
            <a:noAutofit/>
          </a:bodyPr>
          <a:lstStyle/>
          <a:p>
            <a:r>
              <a:rPr lang="en-US" sz="2800" b="1" u="sng" dirty="0">
                <a:solidFill>
                  <a:schemeClr val="tx1"/>
                </a:solidFill>
                <a:latin typeface="Calibri" panose="020F0502020204030204" pitchFamily="34" charset="0"/>
                <a:cs typeface="Calibri" panose="020F0502020204030204" pitchFamily="34" charset="0"/>
              </a:rPr>
              <a:t>Jurat  &amp; Acknowledgment</a:t>
            </a:r>
          </a:p>
        </p:txBody>
      </p:sp>
      <p:cxnSp>
        <p:nvCxnSpPr>
          <p:cNvPr id="24" name="Straight Arrow Connector 23"/>
          <p:cNvCxnSpPr/>
          <p:nvPr/>
        </p:nvCxnSpPr>
        <p:spPr>
          <a:xfrm flipH="1">
            <a:off x="4572000" y="4876800"/>
            <a:ext cx="5181600" cy="1066800"/>
          </a:xfrm>
          <a:prstGeom prst="straightConnector1">
            <a:avLst/>
          </a:prstGeom>
          <a:ln w="19050">
            <a:solidFill>
              <a:srgbClr val="7030A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88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1000"/>
                                        <p:tgtEl>
                                          <p:spTgt spid="18"/>
                                        </p:tgtEl>
                                      </p:cBhvr>
                                    </p:animEffec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par>
                          <p:cTn id="18" fill="hold">
                            <p:stCondLst>
                              <p:cond delay="0"/>
                            </p:stCondLst>
                            <p:childTnLst>
                              <p:par>
                                <p:cTn id="19" presetID="22" presetClass="entr" presetSubtype="8"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1000"/>
                                        <p:tgtEl>
                                          <p:spTgt spid="19"/>
                                        </p:tgtEl>
                                      </p:cBhvr>
                                    </p:animEffec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p:stCondLst>
                              <p:cond delay="0"/>
                            </p:stCondLst>
                            <p:childTnLst>
                              <p:par>
                                <p:cTn id="34" presetID="22" presetClass="entr" presetSubtype="8"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1000"/>
                                        <p:tgtEl>
                                          <p:spTgt spid="15"/>
                                        </p:tgtEl>
                                      </p:cBhvr>
                                    </p:animEffect>
                                  </p:childTnLst>
                                </p:cTn>
                              </p:par>
                            </p:childTnLst>
                          </p:cTn>
                        </p:par>
                        <p:par>
                          <p:cTn id="37" fill="hold">
                            <p:stCondLst>
                              <p:cond delay="1000"/>
                            </p:stCondLst>
                            <p:childTnLst>
                              <p:par>
                                <p:cTn id="38" presetID="1" presetClass="entr" presetSubtype="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par>
                          <p:cTn id="46" fill="hold">
                            <p:stCondLst>
                              <p:cond delay="0"/>
                            </p:stCondLst>
                            <p:childTnLst>
                              <p:par>
                                <p:cTn id="47" presetID="22" presetClass="entr" presetSubtype="4" fill="hold"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down)">
                                      <p:cBhvr>
                                        <p:cTn id="49" dur="500"/>
                                        <p:tgtEl>
                                          <p:spTgt spid="17"/>
                                        </p:tgtEl>
                                      </p:cBhvr>
                                    </p:animEffect>
                                  </p:childTnLst>
                                </p:cTn>
                              </p:par>
                              <p:par>
                                <p:cTn id="50" presetID="1" presetClass="entr" presetSubtype="0"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p:bldP spid="11" grpId="0"/>
      <p:bldP spid="12" grpId="0"/>
      <p:bldP spid="6" grpId="0" animBg="1"/>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solidFill>
                  <a:schemeClr val="tx1"/>
                </a:solidFill>
                <a:latin typeface="Calibri" panose="020F0502020204030204" pitchFamily="34" charset="0"/>
                <a:cs typeface="Calibri" panose="020F0502020204030204" pitchFamily="34" charset="0"/>
              </a:rPr>
              <a:t>Jurat /Acknowledgment</a:t>
            </a:r>
            <a:endParaRPr lang="en-US" sz="2800"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ln w="28575">
            <a:solidFill>
              <a:schemeClr val="tx1"/>
            </a:solidFill>
          </a:ln>
        </p:spPr>
        <p:txBody>
          <a:bodyPr>
            <a:normAutofit/>
          </a:bodyPr>
          <a:lstStyle/>
          <a:p>
            <a:endParaRPr lang="en-US" sz="2000" dirty="0"/>
          </a:p>
          <a:p>
            <a:pPr marL="0" indent="0">
              <a:buNone/>
            </a:pPr>
            <a:r>
              <a:rPr lang="en-US" sz="1900" dirty="0"/>
              <a:t>State of Oregon</a:t>
            </a:r>
          </a:p>
          <a:p>
            <a:pPr marL="0" indent="0">
              <a:buNone/>
            </a:pPr>
            <a:r>
              <a:rPr lang="en-US" sz="1900" dirty="0"/>
              <a:t>County of </a:t>
            </a:r>
            <a:r>
              <a:rPr lang="en-US" sz="1900" b="1" i="1" u="sng" dirty="0"/>
              <a:t>Multnomah</a:t>
            </a:r>
          </a:p>
          <a:p>
            <a:pPr marL="0" indent="0">
              <a:buNone/>
            </a:pPr>
            <a:endParaRPr lang="en-US" sz="1900" u="sng" dirty="0"/>
          </a:p>
          <a:p>
            <a:pPr marL="0" indent="0">
              <a:lnSpc>
                <a:spcPct val="150000"/>
              </a:lnSpc>
              <a:buNone/>
            </a:pPr>
            <a:r>
              <a:rPr lang="en-US" sz="1900" dirty="0"/>
              <a:t>On this </a:t>
            </a:r>
            <a:r>
              <a:rPr lang="en-US" sz="1900" b="1" i="1" u="sng" dirty="0"/>
              <a:t>12</a:t>
            </a:r>
            <a:r>
              <a:rPr lang="en-US" sz="1900" b="1" i="1" u="sng" baseline="30000" dirty="0"/>
              <a:t>th</a:t>
            </a:r>
            <a:r>
              <a:rPr lang="en-US" sz="1900" dirty="0"/>
              <a:t> day of </a:t>
            </a:r>
            <a:r>
              <a:rPr lang="en-US" sz="1900" b="1" i="1" u="sng" dirty="0"/>
              <a:t>May, 2016</a:t>
            </a:r>
            <a:r>
              <a:rPr lang="en-US" sz="1900" dirty="0"/>
              <a:t>, </a:t>
            </a:r>
            <a:r>
              <a:rPr lang="en-US" sz="1900" b="1" i="1" u="sng" dirty="0"/>
              <a:t>George Johnson </a:t>
            </a:r>
            <a:r>
              <a:rPr lang="en-US" sz="1900" dirty="0"/>
              <a:t>appeared before me and</a:t>
            </a:r>
          </a:p>
          <a:p>
            <a:pPr marL="0" indent="0">
              <a:lnSpc>
                <a:spcPct val="150000"/>
              </a:lnSpc>
              <a:buNone/>
            </a:pPr>
            <a:r>
              <a:rPr lang="en-US" sz="1900" dirty="0"/>
              <a:t>did swear/</a:t>
            </a:r>
            <a:r>
              <a:rPr lang="en-US" sz="1900" strike="sngStrike" dirty="0"/>
              <a:t>affirm</a:t>
            </a:r>
            <a:r>
              <a:rPr lang="en-US" sz="1900" dirty="0"/>
              <a:t> that he/</a:t>
            </a:r>
            <a:r>
              <a:rPr lang="en-US" sz="1900" strike="sngStrike" dirty="0"/>
              <a:t>she</a:t>
            </a:r>
            <a:r>
              <a:rPr lang="en-US" sz="1900" dirty="0"/>
              <a:t> acknowledged his/</a:t>
            </a:r>
            <a:r>
              <a:rPr lang="en-US" sz="1900" strike="sngStrike" dirty="0"/>
              <a:t>her </a:t>
            </a:r>
            <a:r>
              <a:rPr lang="en-US" sz="1900" dirty="0"/>
              <a:t>signature on the attached document freely and willingly.</a:t>
            </a:r>
          </a:p>
          <a:p>
            <a:pPr>
              <a:lnSpc>
                <a:spcPct val="150000"/>
              </a:lnSpc>
            </a:pPr>
            <a:endParaRPr lang="en-US" sz="2000" dirty="0"/>
          </a:p>
          <a:p>
            <a:pPr marL="3657600" lvl="8" indent="0">
              <a:lnSpc>
                <a:spcPct val="150000"/>
              </a:lnSpc>
              <a:buNone/>
            </a:pPr>
            <a:r>
              <a:rPr lang="en-US" sz="800" dirty="0"/>
              <a:t>__________________________________________________</a:t>
            </a:r>
          </a:p>
          <a:p>
            <a:pPr marL="3657600" lvl="8" indent="0">
              <a:buNone/>
            </a:pPr>
            <a:r>
              <a:rPr lang="en-US" sz="1800" dirty="0"/>
              <a:t>Notary Public </a:t>
            </a:r>
          </a:p>
          <a:p>
            <a:pPr marL="0" indent="0">
              <a:buNone/>
            </a:pPr>
            <a:endParaRPr lang="en-US" sz="2000" dirty="0"/>
          </a:p>
        </p:txBody>
      </p:sp>
      <p:sp>
        <p:nvSpPr>
          <p:cNvPr id="6" name="Oval 5"/>
          <p:cNvSpPr/>
          <p:nvPr/>
        </p:nvSpPr>
        <p:spPr>
          <a:xfrm>
            <a:off x="1078831" y="4177146"/>
            <a:ext cx="1524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 name="Oval 6"/>
          <p:cNvSpPr/>
          <p:nvPr/>
        </p:nvSpPr>
        <p:spPr>
          <a:xfrm>
            <a:off x="3862136" y="4177146"/>
            <a:ext cx="1676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80510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0" y="1143001"/>
            <a:ext cx="9144000" cy="4247317"/>
          </a:xfrm>
          <a:prstGeom prst="rect">
            <a:avLst/>
          </a:prstGeom>
          <a:noFill/>
        </p:spPr>
        <p:txBody>
          <a:bodyPr wrap="square" rtlCol="0">
            <a:spAutoFit/>
          </a:bodyPr>
          <a:lstStyle/>
          <a:p>
            <a:pPr algn="ctr" eaLnBrk="0" hangingPunct="0"/>
            <a:r>
              <a:rPr lang="en-US" sz="1800" b="1" dirty="0">
                <a:solidFill>
                  <a:prstClr val="black"/>
                </a:solidFill>
                <a:latin typeface="Times New Roman" pitchFamily="18" charset="0"/>
              </a:rPr>
              <a:t>ASSIGNMENT</a:t>
            </a:r>
            <a:endParaRPr lang="en-US" sz="1800" dirty="0">
              <a:solidFill>
                <a:prstClr val="black"/>
              </a:solidFill>
              <a:latin typeface="Times New Roman" pitchFamily="18" charset="0"/>
            </a:endParaRPr>
          </a:p>
          <a:p>
            <a:pPr eaLnBrk="0" hangingPunct="0"/>
            <a:r>
              <a:rPr lang="en-US" sz="1800" b="1" dirty="0">
                <a:solidFill>
                  <a:prstClr val="black"/>
                </a:solidFill>
                <a:latin typeface="Times New Roman" pitchFamily="18" charset="0"/>
              </a:rPr>
              <a:t> </a:t>
            </a:r>
            <a:endParaRPr lang="en-US" sz="1800" dirty="0">
              <a:solidFill>
                <a:prstClr val="black"/>
              </a:solidFill>
              <a:latin typeface="Times New Roman" pitchFamily="18" charset="0"/>
            </a:endParaRPr>
          </a:p>
          <a:p>
            <a:pPr eaLnBrk="0" hangingPunct="0"/>
            <a:r>
              <a:rPr lang="en-US" sz="1800" dirty="0">
                <a:solidFill>
                  <a:prstClr val="black"/>
                </a:solidFill>
                <a:latin typeface="Times New Roman" pitchFamily="18" charset="0"/>
              </a:rPr>
              <a:t>The undersigned Notary Public certifies that he knows that the corporation, ________________  ____________________, is a company legally organized and existing in accordance with the laws of Virginia, USA, and that ___________________________, who signs in its name and stead is the company’s president and has full authority to assign trademark registrations, slogans, commercial names, patents, utility models, industrial designs and application thereof belonging to the company.  Finally, the undersigned Notary Public certifies that the present Deed of Assignment complies fully with the requirements under the laws of the state of ___________________________.</a:t>
            </a:r>
          </a:p>
          <a:p>
            <a:pPr eaLnBrk="0" hangingPunct="0"/>
            <a:r>
              <a:rPr lang="en-US" sz="1800" dirty="0">
                <a:solidFill>
                  <a:prstClr val="black"/>
                </a:solidFill>
                <a:latin typeface="Times New Roman" pitchFamily="18" charset="0"/>
              </a:rPr>
              <a:t> </a:t>
            </a:r>
          </a:p>
          <a:p>
            <a:pPr eaLnBrk="0" hangingPunct="0"/>
            <a:r>
              <a:rPr lang="en-US" sz="1800" dirty="0">
                <a:solidFill>
                  <a:prstClr val="black"/>
                </a:solidFill>
                <a:latin typeface="Times New Roman" pitchFamily="18" charset="0"/>
              </a:rPr>
              <a:t>							_________________________________</a:t>
            </a:r>
          </a:p>
          <a:p>
            <a:pPr eaLnBrk="0" hangingPunct="0"/>
            <a:r>
              <a:rPr lang="en-US" sz="1800" dirty="0">
                <a:solidFill>
                  <a:prstClr val="black"/>
                </a:solidFill>
                <a:latin typeface="Times New Roman" pitchFamily="18" charset="0"/>
              </a:rPr>
              <a:t>	Notary Public</a:t>
            </a:r>
          </a:p>
          <a:p>
            <a:pPr eaLnBrk="0" hangingPunct="0"/>
            <a:endParaRPr lang="en-US" sz="1800" dirty="0">
              <a:solidFill>
                <a:prstClr val="black"/>
              </a:solidFill>
              <a:latin typeface="Times New Roman" pitchFamily="18" charset="0"/>
            </a:endParaRPr>
          </a:p>
        </p:txBody>
      </p:sp>
      <p:sp>
        <p:nvSpPr>
          <p:cNvPr id="3" name="Oval 2"/>
          <p:cNvSpPr/>
          <p:nvPr/>
        </p:nvSpPr>
        <p:spPr>
          <a:xfrm>
            <a:off x="4495800" y="1600200"/>
            <a:ext cx="22860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6" name="Oval 5"/>
          <p:cNvSpPr/>
          <p:nvPr/>
        </p:nvSpPr>
        <p:spPr>
          <a:xfrm>
            <a:off x="5105400" y="2971800"/>
            <a:ext cx="22860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7" name="Oval 6"/>
          <p:cNvSpPr/>
          <p:nvPr/>
        </p:nvSpPr>
        <p:spPr>
          <a:xfrm>
            <a:off x="1600200" y="9906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9" name="Oval 8"/>
          <p:cNvSpPr/>
          <p:nvPr/>
        </p:nvSpPr>
        <p:spPr>
          <a:xfrm>
            <a:off x="6781800" y="38100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10" name="Oval 9"/>
          <p:cNvSpPr/>
          <p:nvPr/>
        </p:nvSpPr>
        <p:spPr>
          <a:xfrm>
            <a:off x="4419600" y="21336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11" name="TextBox 10"/>
          <p:cNvSpPr txBox="1"/>
          <p:nvPr/>
        </p:nvSpPr>
        <p:spPr>
          <a:xfrm>
            <a:off x="7315200" y="3886200"/>
            <a:ext cx="1371600" cy="369332"/>
          </a:xfrm>
          <a:prstGeom prst="rect">
            <a:avLst/>
          </a:prstGeom>
          <a:noFill/>
        </p:spPr>
        <p:txBody>
          <a:bodyPr wrap="square" rtlCol="0">
            <a:spAutoFit/>
          </a:bodyPr>
          <a:lstStyle/>
          <a:p>
            <a:pPr algn="ctr" eaLnBrk="0" hangingPunct="0"/>
            <a:r>
              <a:rPr lang="en-US" sz="1800" dirty="0">
                <a:solidFill>
                  <a:prstClr val="black"/>
                </a:solidFill>
                <a:latin typeface="Times New Roman" pitchFamily="18" charset="0"/>
              </a:rPr>
              <a:t>When?</a:t>
            </a:r>
          </a:p>
        </p:txBody>
      </p:sp>
      <p:sp>
        <p:nvSpPr>
          <p:cNvPr id="12" name="TextBox 11"/>
          <p:cNvSpPr txBox="1"/>
          <p:nvPr/>
        </p:nvSpPr>
        <p:spPr>
          <a:xfrm>
            <a:off x="2057400" y="1066800"/>
            <a:ext cx="1371600" cy="369332"/>
          </a:xfrm>
          <a:prstGeom prst="rect">
            <a:avLst/>
          </a:prstGeom>
          <a:noFill/>
        </p:spPr>
        <p:txBody>
          <a:bodyPr wrap="square" rtlCol="0">
            <a:spAutoFit/>
          </a:bodyPr>
          <a:lstStyle/>
          <a:p>
            <a:pPr algn="ctr" eaLnBrk="0" hangingPunct="0"/>
            <a:r>
              <a:rPr lang="en-US" sz="1800" dirty="0">
                <a:solidFill>
                  <a:prstClr val="black"/>
                </a:solidFill>
                <a:latin typeface="Times New Roman" pitchFamily="18" charset="0"/>
              </a:rPr>
              <a:t>Where?</a:t>
            </a:r>
          </a:p>
        </p:txBody>
      </p:sp>
      <p:sp>
        <p:nvSpPr>
          <p:cNvPr id="13" name="TextBox 12"/>
          <p:cNvSpPr txBox="1"/>
          <p:nvPr/>
        </p:nvSpPr>
        <p:spPr>
          <a:xfrm>
            <a:off x="4876800" y="2286000"/>
            <a:ext cx="1371600" cy="369332"/>
          </a:xfrm>
          <a:prstGeom prst="rect">
            <a:avLst/>
          </a:prstGeom>
          <a:noFill/>
        </p:spPr>
        <p:txBody>
          <a:bodyPr wrap="square" rtlCol="0">
            <a:spAutoFit/>
          </a:bodyPr>
          <a:lstStyle/>
          <a:p>
            <a:pPr algn="ctr" eaLnBrk="0" hangingPunct="0"/>
            <a:r>
              <a:rPr lang="en-US" sz="1800" dirty="0">
                <a:solidFill>
                  <a:prstClr val="black"/>
                </a:solidFill>
                <a:latin typeface="Times New Roman" pitchFamily="18" charset="0"/>
              </a:rPr>
              <a:t>Who?</a:t>
            </a:r>
          </a:p>
        </p:txBody>
      </p:sp>
      <p:sp>
        <p:nvSpPr>
          <p:cNvPr id="14" name="TextBox 13"/>
          <p:cNvSpPr txBox="1"/>
          <p:nvPr/>
        </p:nvSpPr>
        <p:spPr>
          <a:xfrm>
            <a:off x="6629400" y="1447800"/>
            <a:ext cx="1371600" cy="369332"/>
          </a:xfrm>
          <a:prstGeom prst="rect">
            <a:avLst/>
          </a:prstGeom>
          <a:noFill/>
        </p:spPr>
        <p:txBody>
          <a:bodyPr wrap="square" rtlCol="0">
            <a:spAutoFit/>
          </a:bodyPr>
          <a:lstStyle/>
          <a:p>
            <a:pPr algn="ctr" eaLnBrk="0" hangingPunct="0"/>
            <a:r>
              <a:rPr lang="en-US" sz="1800" b="1" dirty="0">
                <a:solidFill>
                  <a:prstClr val="black"/>
                </a:solidFill>
                <a:latin typeface="Times New Roman" pitchFamily="18" charset="0"/>
              </a:rPr>
              <a:t>What?!?</a:t>
            </a:r>
          </a:p>
        </p:txBody>
      </p:sp>
      <p:sp>
        <p:nvSpPr>
          <p:cNvPr id="15" name="&quot;No&quot; Symbol 14"/>
          <p:cNvSpPr/>
          <p:nvPr/>
        </p:nvSpPr>
        <p:spPr>
          <a:xfrm>
            <a:off x="2362200" y="1143000"/>
            <a:ext cx="7010400" cy="4495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black"/>
              </a:solidFill>
            </a:endParaRPr>
          </a:p>
        </p:txBody>
      </p:sp>
    </p:spTree>
    <p:extLst>
      <p:ext uri="{BB962C8B-B14F-4D97-AF65-F5344CB8AC3E}">
        <p14:creationId xmlns:p14="http://schemas.microsoft.com/office/powerpoint/2010/main" val="97674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1000"/>
                                        <p:tgtEl>
                                          <p:spTgt spid="3"/>
                                        </p:tgtEl>
                                      </p:cBhvr>
                                    </p:animEffect>
                                  </p:childTnLst>
                                </p:cTn>
                              </p:par>
                            </p:childTnLst>
                          </p:cTn>
                        </p:par>
                        <p:par>
                          <p:cTn id="26" fill="hold">
                            <p:stCondLst>
                              <p:cond delay="1000"/>
                            </p:stCondLst>
                            <p:childTnLst>
                              <p:par>
                                <p:cTn id="27" presetID="22" presetClass="entr" presetSubtype="8" fill="hold" grpId="0" nodeType="afterEffect">
                                  <p:stCondLst>
                                    <p:cond delay="100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1000"/>
                                        <p:tgtEl>
                                          <p:spTgt spid="6"/>
                                        </p:tgtEl>
                                      </p:cBhvr>
                                    </p:animEffect>
                                  </p:childTnLst>
                                </p:cTn>
                              </p:par>
                            </p:childTnLst>
                          </p:cTn>
                        </p:par>
                        <p:par>
                          <p:cTn id="30" fill="hold">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par>
                          <p:cTn id="33" fill="hold">
                            <p:stCondLst>
                              <p:cond delay="3000"/>
                            </p:stCondLst>
                            <p:childTnLst>
                              <p:par>
                                <p:cTn id="34" presetID="6" presetClass="emph" presetSubtype="0" fill="hold" grpId="1" nodeType="afterEffect">
                                  <p:stCondLst>
                                    <p:cond delay="0"/>
                                  </p:stCondLst>
                                  <p:childTnLst>
                                    <p:animScale>
                                      <p:cBhvr>
                                        <p:cTn id="35" dur="2000" fill="hold"/>
                                        <p:tgtEl>
                                          <p:spTgt spid="14"/>
                                        </p:tgtEl>
                                      </p:cBhvr>
                                      <p:by x="150000" y="150000"/>
                                    </p:animScale>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9" grpId="0" animBg="1"/>
      <p:bldP spid="10" grpId="0" animBg="1"/>
      <p:bldP spid="11" grpId="0"/>
      <p:bldP spid="12" grpId="0"/>
      <p:bldP spid="13" grpId="0"/>
      <p:bldP spid="14" grpId="0"/>
      <p:bldP spid="14" grpId="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0"/>
            <a:ext cx="8229600" cy="5257800"/>
          </a:xfrm>
        </p:spPr>
        <p:txBody>
          <a:bodyPr>
            <a:noAutofit/>
          </a:bodyPr>
          <a:lstStyle/>
          <a:p>
            <a:pPr algn="ctr">
              <a:buNone/>
            </a:pPr>
            <a:r>
              <a:rPr lang="en-US" sz="1200" b="1" dirty="0">
                <a:solidFill>
                  <a:schemeClr val="tx1"/>
                </a:solidFill>
              </a:rPr>
              <a:t>ID VERIFICATION CERTIFICATE</a:t>
            </a:r>
            <a:endParaRPr lang="en-US" sz="1200" dirty="0">
              <a:solidFill>
                <a:schemeClr val="tx1"/>
              </a:solidFill>
            </a:endParaRPr>
          </a:p>
          <a:p>
            <a:pPr>
              <a:buNone/>
            </a:pPr>
            <a:r>
              <a:rPr lang="en-US" sz="1200" dirty="0">
                <a:solidFill>
                  <a:schemeClr val="tx1"/>
                </a:solidFill>
              </a:rPr>
              <a:t> </a:t>
            </a:r>
          </a:p>
          <a:p>
            <a:pPr>
              <a:buNone/>
            </a:pPr>
            <a:r>
              <a:rPr lang="en-US" sz="1200" dirty="0">
                <a:solidFill>
                  <a:schemeClr val="tx1"/>
                </a:solidFill>
              </a:rPr>
              <a:t> </a:t>
            </a:r>
          </a:p>
          <a:p>
            <a:pPr indent="0">
              <a:buNone/>
            </a:pPr>
            <a:r>
              <a:rPr lang="en-US" sz="1400" dirty="0">
                <a:solidFill>
                  <a:schemeClr val="tx1"/>
                </a:solidFill>
              </a:rPr>
              <a:t>On __________________, in the State of ______________________________, County of __________________________, ________________________________________  personally appeared and submitted to me, __________________________________________.</a:t>
            </a:r>
          </a:p>
          <a:p>
            <a:pPr>
              <a:buNone/>
            </a:pPr>
            <a:r>
              <a:rPr lang="en-US" sz="1200" dirty="0">
                <a:solidFill>
                  <a:schemeClr val="tx1"/>
                </a:solidFill>
              </a:rPr>
              <a:t> </a:t>
            </a:r>
          </a:p>
          <a:p>
            <a:pPr indent="0">
              <a:buNone/>
            </a:pPr>
            <a:r>
              <a:rPr lang="en-US" sz="1400" dirty="0">
                <a:solidFill>
                  <a:schemeClr val="tx1"/>
                </a:solidFill>
              </a:rPr>
              <a:t>I attest under penalty of perjury, that I have examined the documents listed below.  These documents were presented by the above-named person and appear to be genuine and relate to the person.  Please list the IDs that were presented to you below:</a:t>
            </a:r>
            <a:endParaRPr lang="en-US" sz="1200" dirty="0">
              <a:solidFill>
                <a:schemeClr val="tx1"/>
              </a:solidFill>
            </a:endParaRPr>
          </a:p>
          <a:p>
            <a:pPr>
              <a:buNone/>
            </a:pPr>
            <a:r>
              <a:rPr lang="en-US" sz="1200" dirty="0">
                <a:solidFill>
                  <a:schemeClr val="tx1"/>
                </a:solidFill>
              </a:rPr>
              <a:t> </a:t>
            </a:r>
          </a:p>
          <a:p>
            <a:pPr>
              <a:buNone/>
            </a:pPr>
            <a:r>
              <a:rPr lang="en-US" sz="1200" dirty="0">
                <a:solidFill>
                  <a:schemeClr val="tx1"/>
                </a:solidFill>
              </a:rPr>
              <a:t>			____________________________</a:t>
            </a:r>
          </a:p>
          <a:p>
            <a:pPr>
              <a:buNone/>
            </a:pPr>
            <a:r>
              <a:rPr lang="en-US" sz="1200" dirty="0">
                <a:solidFill>
                  <a:schemeClr val="tx1"/>
                </a:solidFill>
              </a:rPr>
              <a:t> </a:t>
            </a:r>
          </a:p>
          <a:p>
            <a:pPr>
              <a:buNone/>
            </a:pPr>
            <a:r>
              <a:rPr lang="en-US" sz="1200" dirty="0">
                <a:solidFill>
                  <a:schemeClr val="tx1"/>
                </a:solidFill>
              </a:rPr>
              <a:t>			____________________________</a:t>
            </a:r>
          </a:p>
          <a:p>
            <a:pPr>
              <a:buNone/>
            </a:pPr>
            <a:r>
              <a:rPr lang="en-US" sz="1200" dirty="0">
                <a:solidFill>
                  <a:schemeClr val="tx1"/>
                </a:solidFill>
              </a:rPr>
              <a:t> </a:t>
            </a:r>
          </a:p>
          <a:p>
            <a:pPr>
              <a:buNone/>
            </a:pPr>
            <a:r>
              <a:rPr lang="en-US" sz="1200" dirty="0">
                <a:solidFill>
                  <a:schemeClr val="tx1"/>
                </a:solidFill>
              </a:rPr>
              <a:t>			____________________________</a:t>
            </a:r>
          </a:p>
          <a:p>
            <a:pPr>
              <a:buNone/>
            </a:pPr>
            <a:r>
              <a:rPr lang="en-US" sz="1200" dirty="0">
                <a:solidFill>
                  <a:schemeClr val="tx1"/>
                </a:solidFill>
              </a:rPr>
              <a:t>	 </a:t>
            </a:r>
          </a:p>
          <a:p>
            <a:pPr>
              <a:buNone/>
            </a:pPr>
            <a:r>
              <a:rPr lang="en-US" sz="1400" dirty="0">
                <a:solidFill>
                  <a:schemeClr val="tx1"/>
                </a:solidFill>
              </a:rPr>
              <a:t>Witness my hand and seal:</a:t>
            </a:r>
          </a:p>
          <a:p>
            <a:pPr>
              <a:buNone/>
            </a:pPr>
            <a:r>
              <a:rPr lang="en-US" sz="1200" dirty="0">
                <a:solidFill>
                  <a:schemeClr val="tx1"/>
                </a:solidFill>
              </a:rPr>
              <a:t>   </a:t>
            </a:r>
          </a:p>
          <a:p>
            <a:pPr>
              <a:buNone/>
            </a:pPr>
            <a:endParaRPr lang="en-US" sz="1200" dirty="0">
              <a:solidFill>
                <a:schemeClr val="tx1"/>
              </a:solidFill>
            </a:endParaRPr>
          </a:p>
          <a:p>
            <a:pPr>
              <a:buNone/>
            </a:pPr>
            <a:r>
              <a:rPr lang="en-US" sz="1200" dirty="0">
                <a:solidFill>
                  <a:schemeClr val="tx1"/>
                </a:solidFill>
              </a:rPr>
              <a:t>_________________________________			___________________________________</a:t>
            </a:r>
          </a:p>
          <a:p>
            <a:pPr>
              <a:buNone/>
            </a:pPr>
            <a:r>
              <a:rPr lang="en-US" sz="1200" dirty="0"/>
              <a:t>Notary Public				Date</a:t>
            </a:r>
            <a:endParaRPr lang="en-US" sz="1000" dirty="0"/>
          </a:p>
          <a:p>
            <a:pPr>
              <a:buNone/>
            </a:pPr>
            <a:endParaRPr lang="en-US" sz="1000" dirty="0"/>
          </a:p>
        </p:txBody>
      </p:sp>
      <p:grpSp>
        <p:nvGrpSpPr>
          <p:cNvPr id="2" name="Group 12"/>
          <p:cNvGrpSpPr/>
          <p:nvPr/>
        </p:nvGrpSpPr>
        <p:grpSpPr>
          <a:xfrm>
            <a:off x="2209800" y="1600200"/>
            <a:ext cx="2286000" cy="609600"/>
            <a:chOff x="5257800" y="3810000"/>
            <a:chExt cx="2286000" cy="609600"/>
          </a:xfrm>
        </p:grpSpPr>
        <p:sp>
          <p:nvSpPr>
            <p:cNvPr id="6" name="Oval 5"/>
            <p:cNvSpPr/>
            <p:nvPr/>
          </p:nvSpPr>
          <p:spPr>
            <a:xfrm>
              <a:off x="5257800" y="38100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8" name="TextBox 7"/>
            <p:cNvSpPr txBox="1"/>
            <p:nvPr/>
          </p:nvSpPr>
          <p:spPr>
            <a:xfrm>
              <a:off x="5791200" y="3886200"/>
              <a:ext cx="1371600" cy="369332"/>
            </a:xfrm>
            <a:prstGeom prst="rect">
              <a:avLst/>
            </a:prstGeom>
            <a:noFill/>
          </p:spPr>
          <p:txBody>
            <a:bodyPr wrap="square" rtlCol="0">
              <a:spAutoFit/>
            </a:bodyPr>
            <a:lstStyle/>
            <a:p>
              <a:pPr algn="ctr" eaLnBrk="0" hangingPunct="0"/>
              <a:r>
                <a:rPr lang="en-US" sz="1800" dirty="0">
                  <a:solidFill>
                    <a:prstClr val="black"/>
                  </a:solidFill>
                  <a:latin typeface="Times New Roman" pitchFamily="18" charset="0"/>
                </a:rPr>
                <a:t>When?</a:t>
              </a:r>
            </a:p>
          </p:txBody>
        </p:sp>
      </p:grpSp>
      <p:grpSp>
        <p:nvGrpSpPr>
          <p:cNvPr id="4" name="Group 10"/>
          <p:cNvGrpSpPr/>
          <p:nvPr/>
        </p:nvGrpSpPr>
        <p:grpSpPr>
          <a:xfrm>
            <a:off x="5791200" y="1600200"/>
            <a:ext cx="2286000" cy="609600"/>
            <a:chOff x="76200" y="990600"/>
            <a:chExt cx="2286000" cy="609600"/>
          </a:xfrm>
        </p:grpSpPr>
        <p:sp>
          <p:nvSpPr>
            <p:cNvPr id="5" name="Oval 4"/>
            <p:cNvSpPr/>
            <p:nvPr/>
          </p:nvSpPr>
          <p:spPr>
            <a:xfrm>
              <a:off x="76200" y="9906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9" name="TextBox 8"/>
            <p:cNvSpPr txBox="1"/>
            <p:nvPr/>
          </p:nvSpPr>
          <p:spPr>
            <a:xfrm>
              <a:off x="533400" y="1066800"/>
              <a:ext cx="1371600" cy="369332"/>
            </a:xfrm>
            <a:prstGeom prst="rect">
              <a:avLst/>
            </a:prstGeom>
            <a:noFill/>
          </p:spPr>
          <p:txBody>
            <a:bodyPr wrap="square" rtlCol="0">
              <a:spAutoFit/>
            </a:bodyPr>
            <a:lstStyle/>
            <a:p>
              <a:pPr algn="ctr" eaLnBrk="0" hangingPunct="0"/>
              <a:r>
                <a:rPr lang="en-US" sz="1800" dirty="0">
                  <a:solidFill>
                    <a:prstClr val="black"/>
                  </a:solidFill>
                  <a:latin typeface="Times New Roman" pitchFamily="18" charset="0"/>
                </a:rPr>
                <a:t>Where?</a:t>
              </a:r>
            </a:p>
          </p:txBody>
        </p:sp>
      </p:grpSp>
      <p:grpSp>
        <p:nvGrpSpPr>
          <p:cNvPr id="11" name="Group 11"/>
          <p:cNvGrpSpPr/>
          <p:nvPr/>
        </p:nvGrpSpPr>
        <p:grpSpPr>
          <a:xfrm>
            <a:off x="4419600" y="1752600"/>
            <a:ext cx="2286000" cy="609600"/>
            <a:chOff x="2895600" y="2133600"/>
            <a:chExt cx="2286000" cy="609600"/>
          </a:xfrm>
        </p:grpSpPr>
        <p:sp>
          <p:nvSpPr>
            <p:cNvPr id="7" name="Oval 6"/>
            <p:cNvSpPr/>
            <p:nvPr/>
          </p:nvSpPr>
          <p:spPr>
            <a:xfrm>
              <a:off x="2895600" y="21336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10" name="TextBox 9"/>
            <p:cNvSpPr txBox="1"/>
            <p:nvPr/>
          </p:nvSpPr>
          <p:spPr>
            <a:xfrm>
              <a:off x="3352800" y="2286000"/>
              <a:ext cx="1371600" cy="369332"/>
            </a:xfrm>
            <a:prstGeom prst="rect">
              <a:avLst/>
            </a:prstGeom>
            <a:noFill/>
          </p:spPr>
          <p:txBody>
            <a:bodyPr wrap="square" rtlCol="0">
              <a:spAutoFit/>
            </a:bodyPr>
            <a:lstStyle/>
            <a:p>
              <a:pPr algn="ctr" eaLnBrk="0" hangingPunct="0"/>
              <a:r>
                <a:rPr lang="en-US" sz="1800" dirty="0">
                  <a:solidFill>
                    <a:prstClr val="black"/>
                  </a:solidFill>
                  <a:latin typeface="Times New Roman" pitchFamily="18" charset="0"/>
                </a:rPr>
                <a:t>Who?</a:t>
              </a:r>
            </a:p>
          </p:txBody>
        </p:sp>
      </p:grpSp>
      <p:grpSp>
        <p:nvGrpSpPr>
          <p:cNvPr id="12" name="Group 13"/>
          <p:cNvGrpSpPr/>
          <p:nvPr/>
        </p:nvGrpSpPr>
        <p:grpSpPr>
          <a:xfrm>
            <a:off x="1905000" y="2286000"/>
            <a:ext cx="2286000" cy="609600"/>
            <a:chOff x="2895600" y="2133600"/>
            <a:chExt cx="2286000" cy="609600"/>
          </a:xfrm>
        </p:grpSpPr>
        <p:sp>
          <p:nvSpPr>
            <p:cNvPr id="15" name="Oval 14"/>
            <p:cNvSpPr/>
            <p:nvPr/>
          </p:nvSpPr>
          <p:spPr>
            <a:xfrm>
              <a:off x="2895600" y="2133600"/>
              <a:ext cx="2286000" cy="6096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dirty="0">
                <a:solidFill>
                  <a:prstClr val="white"/>
                </a:solidFill>
              </a:endParaRPr>
            </a:p>
          </p:txBody>
        </p:sp>
        <p:sp>
          <p:nvSpPr>
            <p:cNvPr id="16" name="TextBox 15"/>
            <p:cNvSpPr txBox="1"/>
            <p:nvPr/>
          </p:nvSpPr>
          <p:spPr>
            <a:xfrm>
              <a:off x="3352800" y="2286000"/>
              <a:ext cx="1371600" cy="369332"/>
            </a:xfrm>
            <a:prstGeom prst="rect">
              <a:avLst/>
            </a:prstGeom>
            <a:noFill/>
          </p:spPr>
          <p:txBody>
            <a:bodyPr wrap="square" rtlCol="0">
              <a:spAutoFit/>
            </a:bodyPr>
            <a:lstStyle/>
            <a:p>
              <a:pPr algn="ctr" eaLnBrk="0" hangingPunct="0"/>
              <a:r>
                <a:rPr lang="en-US" sz="1800" b="1" dirty="0">
                  <a:solidFill>
                    <a:prstClr val="black"/>
                  </a:solidFill>
                  <a:latin typeface="Times New Roman" pitchFamily="18" charset="0"/>
                </a:rPr>
                <a:t>What?!?</a:t>
              </a:r>
            </a:p>
          </p:txBody>
        </p:sp>
      </p:grpSp>
      <p:sp>
        <p:nvSpPr>
          <p:cNvPr id="17" name="&quot;No&quot; Symbol 16"/>
          <p:cNvSpPr/>
          <p:nvPr/>
        </p:nvSpPr>
        <p:spPr>
          <a:xfrm>
            <a:off x="2209800" y="1219200"/>
            <a:ext cx="7010400" cy="44958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en-US" sz="1800">
              <a:solidFill>
                <a:prstClr val="black"/>
              </a:solidFill>
            </a:endParaRPr>
          </a:p>
        </p:txBody>
      </p:sp>
    </p:spTree>
    <p:extLst>
      <p:ext uri="{BB962C8B-B14F-4D97-AF65-F5344CB8AC3E}">
        <p14:creationId xmlns:p14="http://schemas.microsoft.com/office/powerpoint/2010/main" val="76072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1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79E53856-8680-2B2F-BB4C-A963B0776D15}"/>
              </a:ext>
            </a:extLst>
          </p:cNvPr>
          <p:cNvSpPr>
            <a:spLocks noGrp="1"/>
          </p:cNvSpPr>
          <p:nvPr>
            <p:ph type="title"/>
          </p:nvPr>
        </p:nvSpPr>
        <p:spPr>
          <a:xfrm>
            <a:off x="1998875" y="1302871"/>
            <a:ext cx="6973675" cy="1097601"/>
          </a:xfrm>
        </p:spPr>
        <p:txBody>
          <a:bodyPr anchor="b">
            <a:normAutofit/>
          </a:bodyPr>
          <a:lstStyle/>
          <a:p>
            <a:pPr algn="ctr"/>
            <a:r>
              <a:rPr lang="en-US" sz="4800" dirty="0"/>
              <a:t>Resources </a:t>
            </a:r>
          </a:p>
        </p:txBody>
      </p:sp>
      <p:sp>
        <p:nvSpPr>
          <p:cNvPr id="3" name="Content Placeholder 2">
            <a:extLst>
              <a:ext uri="{FF2B5EF4-FFF2-40B4-BE49-F238E27FC236}">
                <a16:creationId xmlns:a16="http://schemas.microsoft.com/office/drawing/2014/main" id="{94E7F002-CEA9-2693-2878-8DF26E1744E3}"/>
              </a:ext>
            </a:extLst>
          </p:cNvPr>
          <p:cNvSpPr>
            <a:spLocks noGrp="1"/>
          </p:cNvSpPr>
          <p:nvPr>
            <p:ph idx="1"/>
          </p:nvPr>
        </p:nvSpPr>
        <p:spPr>
          <a:xfrm>
            <a:off x="1707891" y="2738186"/>
            <a:ext cx="8192843" cy="2057046"/>
          </a:xfrm>
        </p:spPr>
        <p:txBody>
          <a:bodyPr anchor="t">
            <a:normAutofit/>
          </a:bodyPr>
          <a:lstStyle/>
          <a:p>
            <a:pPr algn="ctr"/>
            <a:r>
              <a:rPr lang="en-US" sz="2000" dirty="0"/>
              <a:t>Forms: </a:t>
            </a:r>
            <a:r>
              <a:rPr lang="en-US" sz="2000" dirty="0">
                <a:hlinkClick r:id="rId3"/>
              </a:rPr>
              <a:t>https://sos.oregon.gov/business/Pages/notary-public-forms.aspx</a:t>
            </a:r>
            <a:endParaRPr lang="en-US" sz="2000" dirty="0"/>
          </a:p>
          <a:p>
            <a:pPr algn="ctr"/>
            <a:r>
              <a:rPr lang="en-US" sz="2000" dirty="0"/>
              <a:t>The Notary Public Guide, Statute and Rule, sample certificates, and more: </a:t>
            </a:r>
            <a:r>
              <a:rPr lang="en-US" sz="2000" dirty="0">
                <a:hlinkClick r:id="rId4"/>
              </a:rPr>
              <a:t>https://sos.oregon.gov/business/Pages/resources-aids-notarization.aspx</a:t>
            </a:r>
            <a:endParaRPr lang="en-US" sz="2000" dirty="0"/>
          </a:p>
          <a:p>
            <a:pPr algn="ctr"/>
            <a:r>
              <a:rPr lang="en-US" sz="2000" dirty="0"/>
              <a:t>Notary discussion forums, bulletins, and more: </a:t>
            </a:r>
            <a:r>
              <a:rPr lang="en-US" sz="2000" dirty="0">
                <a:hlinkClick r:id="rId5"/>
              </a:rPr>
              <a:t>https://www.nationalnotary.org/</a:t>
            </a:r>
            <a:r>
              <a:rPr lang="en-US" sz="2000" dirty="0"/>
              <a:t> </a:t>
            </a:r>
          </a:p>
        </p:txBody>
      </p:sp>
    </p:spTree>
    <p:extLst>
      <p:ext uri="{BB962C8B-B14F-4D97-AF65-F5344CB8AC3E}">
        <p14:creationId xmlns:p14="http://schemas.microsoft.com/office/powerpoint/2010/main" val="332563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066800"/>
            <a:ext cx="8229600" cy="5257800"/>
          </a:xfrm>
          <a:noFill/>
          <a:ln>
            <a:solidFill>
              <a:srgbClr val="FFFF00"/>
            </a:solidFill>
          </a:ln>
        </p:spPr>
        <p:txBody>
          <a:bodyPr>
            <a:normAutofit fontScale="47500" lnSpcReduction="20000"/>
          </a:bodyPr>
          <a:lstStyle/>
          <a:p>
            <a:pPr marL="0" marR="0">
              <a:spcBef>
                <a:spcPts val="0"/>
              </a:spcBef>
              <a:spcAft>
                <a:spcPts val="0"/>
              </a:spcAft>
              <a:buNone/>
            </a:pPr>
            <a:r>
              <a:rPr lang="en-US" dirty="0">
                <a:latin typeface="Helvetica"/>
                <a:ea typeface="Times New Roman"/>
                <a:cs typeface="Times New Roman"/>
              </a:rPr>
              <a:t> </a:t>
            </a:r>
          </a:p>
          <a:p>
            <a:pPr marL="0" marR="0">
              <a:spcBef>
                <a:spcPts val="0"/>
              </a:spcBef>
              <a:spcAft>
                <a:spcPts val="0"/>
              </a:spcAft>
              <a:buNone/>
            </a:pPr>
            <a:r>
              <a:rPr lang="en-US" dirty="0">
                <a:solidFill>
                  <a:schemeClr val="tx1"/>
                </a:solidFill>
                <a:latin typeface="Helvetica"/>
                <a:ea typeface="Times New Roman"/>
                <a:cs typeface="Times New Roman"/>
              </a:rPr>
              <a:t> </a:t>
            </a:r>
          </a:p>
          <a:p>
            <a:pPr marL="0" marR="0">
              <a:spcBef>
                <a:spcPts val="0"/>
              </a:spcBef>
              <a:spcAft>
                <a:spcPts val="0"/>
              </a:spcAft>
              <a:buNone/>
            </a:pPr>
            <a:r>
              <a:rPr lang="en-US" dirty="0">
                <a:solidFill>
                  <a:schemeClr val="tx1"/>
                </a:solidFill>
                <a:latin typeface="Helvetica"/>
                <a:ea typeface="Times New Roman"/>
                <a:cs typeface="Times New Roman"/>
              </a:rPr>
              <a:t>State of California</a:t>
            </a:r>
          </a:p>
          <a:p>
            <a:pPr marL="0" marR="0">
              <a:spcBef>
                <a:spcPts val="0"/>
              </a:spcBef>
              <a:spcAft>
                <a:spcPts val="0"/>
              </a:spcAft>
              <a:buNone/>
            </a:pPr>
            <a:r>
              <a:rPr lang="en-US" dirty="0">
                <a:solidFill>
                  <a:schemeClr val="tx1"/>
                </a:solidFill>
                <a:latin typeface="Helvetica"/>
                <a:ea typeface="Times New Roman"/>
                <a:cs typeface="Times New Roman"/>
              </a:rPr>
              <a:t> </a:t>
            </a:r>
          </a:p>
          <a:p>
            <a:pPr marL="0" marR="0">
              <a:spcBef>
                <a:spcPts val="0"/>
              </a:spcBef>
              <a:spcAft>
                <a:spcPts val="0"/>
              </a:spcAft>
              <a:buNone/>
            </a:pPr>
            <a:r>
              <a:rPr lang="en-US" dirty="0">
                <a:solidFill>
                  <a:schemeClr val="tx1"/>
                </a:solidFill>
                <a:latin typeface="Helvetica"/>
                <a:ea typeface="Times New Roman"/>
                <a:cs typeface="Times New Roman"/>
              </a:rPr>
              <a:t>County of __________________</a:t>
            </a:r>
          </a:p>
          <a:p>
            <a:pPr marL="0" marR="0">
              <a:spcBef>
                <a:spcPts val="0"/>
              </a:spcBef>
              <a:spcAft>
                <a:spcPts val="0"/>
              </a:spcAft>
              <a:buNone/>
            </a:pPr>
            <a:r>
              <a:rPr lang="en-US" dirty="0">
                <a:solidFill>
                  <a:schemeClr val="tx1"/>
                </a:solidFill>
                <a:latin typeface="Helvetica"/>
                <a:ea typeface="Times New Roman"/>
                <a:cs typeface="Times New Roman"/>
              </a:rPr>
              <a:t> </a:t>
            </a:r>
          </a:p>
          <a:p>
            <a:pPr marL="0" marR="0">
              <a:lnSpc>
                <a:spcPct val="150000"/>
              </a:lnSpc>
              <a:spcBef>
                <a:spcPts val="0"/>
              </a:spcBef>
              <a:spcAft>
                <a:spcPts val="0"/>
              </a:spcAft>
              <a:buNone/>
            </a:pPr>
            <a:r>
              <a:rPr lang="en-US" dirty="0">
                <a:solidFill>
                  <a:schemeClr val="tx1"/>
                </a:solidFill>
                <a:latin typeface="Helvetica"/>
                <a:ea typeface="Times New Roman"/>
                <a:cs typeface="Times New Roman"/>
              </a:rPr>
              <a:t>On __________________ before me, ________________________, personally appeared __________________________,  who proved to me on the basis of satisfactory evidence to be the person(s) whose name(s) is/are subscribed to the within </a:t>
            </a:r>
            <a:r>
              <a:rPr lang="en-US" dirty="0">
                <a:latin typeface="Helvetica"/>
                <a:ea typeface="Times New Roman"/>
                <a:cs typeface="Times New Roman"/>
              </a:rPr>
              <a:t>instrument </a:t>
            </a:r>
            <a:r>
              <a:rPr lang="en-US" dirty="0">
                <a:solidFill>
                  <a:schemeClr val="tx1"/>
                </a:solidFill>
                <a:latin typeface="Helvetica"/>
                <a:ea typeface="Times New Roman"/>
                <a:cs typeface="Times New Roman"/>
              </a:rPr>
              <a:t>and acknowledged to me that he/she/they executed the same in his/her/their authorized capacity(</a:t>
            </a:r>
            <a:r>
              <a:rPr lang="en-US" dirty="0" err="1">
                <a:solidFill>
                  <a:schemeClr val="tx1"/>
                </a:solidFill>
                <a:latin typeface="Helvetica"/>
                <a:ea typeface="Times New Roman"/>
                <a:cs typeface="Times New Roman"/>
              </a:rPr>
              <a:t>ies</a:t>
            </a:r>
            <a:r>
              <a:rPr lang="en-US" dirty="0">
                <a:latin typeface="Helvetica"/>
                <a:ea typeface="Times New Roman"/>
                <a:cs typeface="Times New Roman"/>
              </a:rPr>
              <a:t>), and that by his/her/their signature(s) on the instrument the person(s), or the entity upon behalf of which the person(s) acted, executed the instrument.</a:t>
            </a:r>
          </a:p>
          <a:p>
            <a:pPr marL="0" marR="0">
              <a:lnSpc>
                <a:spcPct val="150000"/>
              </a:lnSpc>
              <a:spcBef>
                <a:spcPts val="0"/>
              </a:spcBef>
              <a:spcAft>
                <a:spcPts val="0"/>
              </a:spcAft>
              <a:buNone/>
            </a:pPr>
            <a:endParaRPr lang="en-US" dirty="0">
              <a:solidFill>
                <a:schemeClr val="tx1"/>
              </a:solidFill>
              <a:latin typeface="Helvetica"/>
              <a:ea typeface="Times New Roman"/>
              <a:cs typeface="Times New Roman"/>
            </a:endParaRPr>
          </a:p>
          <a:p>
            <a:pPr marL="0" marR="0">
              <a:lnSpc>
                <a:spcPct val="150000"/>
              </a:lnSpc>
              <a:spcBef>
                <a:spcPts val="0"/>
              </a:spcBef>
              <a:spcAft>
                <a:spcPts val="0"/>
              </a:spcAft>
              <a:buNone/>
            </a:pPr>
            <a:r>
              <a:rPr lang="en-US" dirty="0">
                <a:solidFill>
                  <a:schemeClr val="tx1"/>
                </a:solidFill>
                <a:latin typeface="Helvetica"/>
                <a:ea typeface="Times New Roman"/>
                <a:cs typeface="Times New Roman"/>
              </a:rPr>
              <a:t>I certify under PENALTY OF PERJURY under the laws of the State of California that the foregoing paragraph is true and correct.</a:t>
            </a:r>
          </a:p>
          <a:p>
            <a:pPr marL="0" marR="0">
              <a:lnSpc>
                <a:spcPct val="150000"/>
              </a:lnSpc>
              <a:spcBef>
                <a:spcPts val="0"/>
              </a:spcBef>
              <a:spcAft>
                <a:spcPts val="0"/>
              </a:spcAft>
              <a:buNone/>
            </a:pPr>
            <a:r>
              <a:rPr lang="en-US" dirty="0">
                <a:solidFill>
                  <a:schemeClr val="tx1"/>
                </a:solidFill>
                <a:latin typeface="Helvetica"/>
                <a:ea typeface="Times New Roman"/>
                <a:cs typeface="Times New Roman"/>
              </a:rPr>
              <a:t> </a:t>
            </a:r>
          </a:p>
          <a:p>
            <a:pPr marL="0" marR="0">
              <a:lnSpc>
                <a:spcPct val="150000"/>
              </a:lnSpc>
              <a:spcBef>
                <a:spcPts val="0"/>
              </a:spcBef>
              <a:spcAft>
                <a:spcPts val="0"/>
              </a:spcAft>
              <a:buNone/>
            </a:pPr>
            <a:r>
              <a:rPr lang="en-US" dirty="0">
                <a:solidFill>
                  <a:schemeClr val="tx1"/>
                </a:solidFill>
                <a:latin typeface="Helvetica"/>
                <a:ea typeface="Times New Roman"/>
                <a:cs typeface="Times New Roman"/>
              </a:rPr>
              <a:t>WITNESS my hand and official seal.</a:t>
            </a:r>
          </a:p>
          <a:p>
            <a:pPr marL="0" marR="0">
              <a:spcBef>
                <a:spcPts val="0"/>
              </a:spcBef>
              <a:spcAft>
                <a:spcPts val="0"/>
              </a:spcAft>
              <a:buNone/>
            </a:pPr>
            <a:r>
              <a:rPr lang="en-US" sz="6000" u="sng" dirty="0">
                <a:solidFill>
                  <a:schemeClr val="tx1"/>
                </a:solidFill>
                <a:latin typeface="Brush Script MT"/>
                <a:ea typeface="Times New Roman"/>
                <a:cs typeface="Times New Roman"/>
              </a:rPr>
              <a:t>_______________</a:t>
            </a:r>
            <a:r>
              <a:rPr lang="en-US" dirty="0">
                <a:solidFill>
                  <a:schemeClr val="tx1"/>
                </a:solidFill>
                <a:latin typeface="Helvetica"/>
                <a:ea typeface="Times New Roman"/>
                <a:cs typeface="Times New Roman"/>
              </a:rPr>
              <a:t>  (Notary Seal)</a:t>
            </a:r>
          </a:p>
          <a:p>
            <a:pPr marL="0" marR="0">
              <a:spcBef>
                <a:spcPts val="0"/>
              </a:spcBef>
              <a:spcAft>
                <a:spcPts val="0"/>
              </a:spcAft>
              <a:buNone/>
            </a:pPr>
            <a:r>
              <a:rPr lang="en-US" dirty="0">
                <a:solidFill>
                  <a:schemeClr val="tx1"/>
                </a:solidFill>
                <a:latin typeface="Helvetica"/>
                <a:ea typeface="Times New Roman"/>
                <a:cs typeface="Times New Roman"/>
              </a:rPr>
              <a:t>Signature of Notary Public</a:t>
            </a:r>
          </a:p>
          <a:p>
            <a:pPr marL="0" marR="0">
              <a:spcBef>
                <a:spcPts val="0"/>
              </a:spcBef>
              <a:spcAft>
                <a:spcPts val="0"/>
              </a:spcAft>
              <a:buNone/>
            </a:pPr>
            <a:r>
              <a:rPr lang="en-US" dirty="0">
                <a:solidFill>
                  <a:schemeClr val="tx1"/>
                </a:solidFill>
                <a:latin typeface="Helvetica"/>
                <a:ea typeface="Times New Roman"/>
                <a:cs typeface="Times New Roman"/>
              </a:rPr>
              <a:t> </a:t>
            </a:r>
          </a:p>
          <a:p>
            <a:pPr>
              <a:buNone/>
            </a:pPr>
            <a:endParaRPr lang="en-US" dirty="0"/>
          </a:p>
        </p:txBody>
      </p:sp>
      <p:sp>
        <p:nvSpPr>
          <p:cNvPr id="2" name="TextBox 1"/>
          <p:cNvSpPr txBox="1"/>
          <p:nvPr/>
        </p:nvSpPr>
        <p:spPr>
          <a:xfrm>
            <a:off x="3810000" y="1068660"/>
            <a:ext cx="4594302" cy="584775"/>
          </a:xfrm>
          <a:prstGeom prst="rect">
            <a:avLst/>
          </a:prstGeom>
          <a:noFill/>
        </p:spPr>
        <p:txBody>
          <a:bodyPr wrap="square" rtlCol="0">
            <a:spAutoFit/>
          </a:bodyPr>
          <a:lstStyle/>
          <a:p>
            <a:r>
              <a:rPr lang="en-US" sz="3200" b="1" dirty="0">
                <a:latin typeface="Lucida Sans" panose="020B0602030504020204" pitchFamily="34" charset="0"/>
              </a:rPr>
              <a:t>California Certificate</a:t>
            </a:r>
          </a:p>
        </p:txBody>
      </p:sp>
      <p:sp>
        <p:nvSpPr>
          <p:cNvPr id="5" name="Flowchart: Connector 4"/>
          <p:cNvSpPr/>
          <p:nvPr/>
        </p:nvSpPr>
        <p:spPr>
          <a:xfrm>
            <a:off x="2971800" y="2819400"/>
            <a:ext cx="304800" cy="304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Flowchart: Connector 20"/>
          <p:cNvSpPr/>
          <p:nvPr/>
        </p:nvSpPr>
        <p:spPr>
          <a:xfrm>
            <a:off x="4267200" y="2819400"/>
            <a:ext cx="304800" cy="304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Flowchart: Connector 21"/>
          <p:cNvSpPr/>
          <p:nvPr/>
        </p:nvSpPr>
        <p:spPr>
          <a:xfrm>
            <a:off x="6553200" y="3429000"/>
            <a:ext cx="304800" cy="304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lowchart: Connector 22"/>
          <p:cNvSpPr/>
          <p:nvPr/>
        </p:nvSpPr>
        <p:spPr>
          <a:xfrm>
            <a:off x="2590800" y="3733800"/>
            <a:ext cx="304800" cy="304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Flowchart: Connector 23"/>
          <p:cNvSpPr/>
          <p:nvPr/>
        </p:nvSpPr>
        <p:spPr>
          <a:xfrm>
            <a:off x="8382000" y="3124200"/>
            <a:ext cx="304800" cy="304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Flowchart: Connector 24"/>
          <p:cNvSpPr/>
          <p:nvPr/>
        </p:nvSpPr>
        <p:spPr>
          <a:xfrm>
            <a:off x="3886200" y="3429000"/>
            <a:ext cx="304800" cy="3048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Oval 9"/>
          <p:cNvSpPr/>
          <p:nvPr/>
        </p:nvSpPr>
        <p:spPr>
          <a:xfrm>
            <a:off x="2743200" y="3124200"/>
            <a:ext cx="11430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Oval 10"/>
          <p:cNvSpPr/>
          <p:nvPr/>
        </p:nvSpPr>
        <p:spPr>
          <a:xfrm>
            <a:off x="4572000" y="2895600"/>
            <a:ext cx="533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Oval 11"/>
          <p:cNvSpPr/>
          <p:nvPr/>
        </p:nvSpPr>
        <p:spPr>
          <a:xfrm>
            <a:off x="5638800" y="3124200"/>
            <a:ext cx="1219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6" name="Oval 25"/>
          <p:cNvSpPr/>
          <p:nvPr/>
        </p:nvSpPr>
        <p:spPr>
          <a:xfrm>
            <a:off x="1981200" y="3429000"/>
            <a:ext cx="1219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28" name="Straight Connector 27"/>
          <p:cNvCxnSpPr/>
          <p:nvPr/>
        </p:nvCxnSpPr>
        <p:spPr>
          <a:xfrm>
            <a:off x="2743200" y="1524000"/>
            <a:ext cx="990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981200" y="4419600"/>
            <a:ext cx="7467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981200" y="4724400"/>
            <a:ext cx="3657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8382000" y="2819400"/>
            <a:ext cx="1676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Oval 5"/>
          <p:cNvSpPr/>
          <p:nvPr/>
        </p:nvSpPr>
        <p:spPr>
          <a:xfrm>
            <a:off x="6553200" y="3124200"/>
            <a:ext cx="23622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41570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5"/>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1"/>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2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0"/>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5"/>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2"/>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3"/>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1"/>
                                        </p:tgtEl>
                                        <p:attrNameLst>
                                          <p:attrName>style.visibility</p:attrName>
                                        </p:attrNameLst>
                                      </p:cBhvr>
                                      <p:to>
                                        <p:strVal val="hidden"/>
                                      </p:to>
                                    </p:set>
                                  </p:childTnLst>
                                </p:cTn>
                              </p:par>
                              <p:par>
                                <p:cTn id="57" presetID="16" presetClass="entr" presetSubtype="21" fill="hold" grpId="0"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barn(inVertical)">
                                      <p:cBhvr>
                                        <p:cTn id="59" dur="500"/>
                                        <p:tgtEl>
                                          <p:spTgt spid="4"/>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barn(inVertical)">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10" grpId="0" animBg="1"/>
      <p:bldP spid="10" grpId="1" animBg="1"/>
      <p:bldP spid="11" grpId="0" animBg="1"/>
      <p:bldP spid="11" grpId="1" animBg="1"/>
      <p:bldP spid="12" grpId="0" animBg="1"/>
      <p:bldP spid="12" grpId="1" animBg="1"/>
      <p:bldP spid="26" grpId="0" animBg="1"/>
      <p:bldP spid="26" grpId="1" animBg="1"/>
      <p:bldP spid="4"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015D7F-63A8-4ABB-8A20-7806C7703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51A8D27-202B-4B8A-9DC2-1379034547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4332A719-8055-492B-9B72-3D654C09F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3042" y="-1044"/>
            <a:ext cx="6175647"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10D2254E-C9EF-3E72-5B57-EFF75433D3D8}"/>
              </a:ext>
            </a:extLst>
          </p:cNvPr>
          <p:cNvSpPr>
            <a:spLocks noGrp="1"/>
          </p:cNvSpPr>
          <p:nvPr>
            <p:ph type="title"/>
          </p:nvPr>
        </p:nvSpPr>
        <p:spPr>
          <a:xfrm>
            <a:off x="5355847" y="0"/>
            <a:ext cx="5465463" cy="2226440"/>
          </a:xfrm>
        </p:spPr>
        <p:txBody>
          <a:bodyPr anchor="b">
            <a:normAutofit/>
          </a:bodyPr>
          <a:lstStyle/>
          <a:p>
            <a:pPr algn="ctr"/>
            <a:r>
              <a:rPr lang="en-US" sz="4800" dirty="0">
                <a:latin typeface="Calibri" panose="020F0502020204030204" pitchFamily="34" charset="0"/>
                <a:cs typeface="Calibri" panose="020F0502020204030204" pitchFamily="34" charset="0"/>
              </a:rPr>
              <a:t>In-person electronic notarization (IPEN) </a:t>
            </a:r>
            <a:endParaRPr lang="en-US" sz="4800" dirty="0"/>
          </a:p>
        </p:txBody>
      </p:sp>
      <p:sp>
        <p:nvSpPr>
          <p:cNvPr id="3" name="Content Placeholder 2">
            <a:extLst>
              <a:ext uri="{FF2B5EF4-FFF2-40B4-BE49-F238E27FC236}">
                <a16:creationId xmlns:a16="http://schemas.microsoft.com/office/drawing/2014/main" id="{00500439-3A63-726D-AF3C-275CD1BBB040}"/>
              </a:ext>
            </a:extLst>
          </p:cNvPr>
          <p:cNvSpPr>
            <a:spLocks noGrp="1"/>
          </p:cNvSpPr>
          <p:nvPr>
            <p:ph idx="1"/>
          </p:nvPr>
        </p:nvSpPr>
        <p:spPr>
          <a:xfrm>
            <a:off x="5355848" y="2959729"/>
            <a:ext cx="5465463" cy="3341075"/>
          </a:xfrm>
        </p:spPr>
        <p:txBody>
          <a:bodyPr anchor="t">
            <a:normAutofit/>
          </a:bodyPr>
          <a:lstStyle/>
          <a:p>
            <a:r>
              <a:rPr lang="en-US" dirty="0"/>
              <a:t>Signer in-person, documents electronic</a:t>
            </a:r>
          </a:p>
          <a:p>
            <a:r>
              <a:rPr lang="en-US" dirty="0"/>
              <a:t>Work with an approved vendor (mainstream videoconferencing software is unacceptable)</a:t>
            </a:r>
          </a:p>
          <a:p>
            <a:endParaRPr lang="en-US" sz="1800" dirty="0"/>
          </a:p>
        </p:txBody>
      </p:sp>
    </p:spTree>
    <p:extLst>
      <p:ext uri="{BB962C8B-B14F-4D97-AF65-F5344CB8AC3E}">
        <p14:creationId xmlns:p14="http://schemas.microsoft.com/office/powerpoint/2010/main" val="3336372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015D7F-63A8-4ABB-8A20-7806C7703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51A8D27-202B-4B8A-9DC2-1379034547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4332A719-8055-492B-9B72-3D654C09F0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3042" y="-1044"/>
            <a:ext cx="6175647"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35F465B9-6DE8-7F8F-24C6-E28170C341D1}"/>
              </a:ext>
            </a:extLst>
          </p:cNvPr>
          <p:cNvSpPr>
            <a:spLocks noGrp="1"/>
          </p:cNvSpPr>
          <p:nvPr>
            <p:ph type="title"/>
          </p:nvPr>
        </p:nvSpPr>
        <p:spPr>
          <a:xfrm>
            <a:off x="5355849" y="555128"/>
            <a:ext cx="4759702" cy="1178422"/>
          </a:xfrm>
        </p:spPr>
        <p:txBody>
          <a:bodyPr anchor="b">
            <a:normAutofit/>
          </a:bodyPr>
          <a:lstStyle/>
          <a:p>
            <a:pPr algn="ctr"/>
            <a:r>
              <a:rPr lang="en-US" sz="4800" dirty="0">
                <a:latin typeface="Calibri" panose="020F0502020204030204" pitchFamily="34" charset="0"/>
                <a:cs typeface="Calibri" panose="020F0502020204030204" pitchFamily="34" charset="0"/>
              </a:rPr>
              <a:t>The Process</a:t>
            </a:r>
            <a:endParaRPr lang="en-US" sz="4800" dirty="0"/>
          </a:p>
        </p:txBody>
      </p:sp>
      <p:sp>
        <p:nvSpPr>
          <p:cNvPr id="3" name="Content Placeholder 2">
            <a:extLst>
              <a:ext uri="{FF2B5EF4-FFF2-40B4-BE49-F238E27FC236}">
                <a16:creationId xmlns:a16="http://schemas.microsoft.com/office/drawing/2014/main" id="{EFAC6072-4493-89F2-1D27-A3ED389344AA}"/>
              </a:ext>
            </a:extLst>
          </p:cNvPr>
          <p:cNvSpPr>
            <a:spLocks noGrp="1"/>
          </p:cNvSpPr>
          <p:nvPr>
            <p:ph idx="1"/>
          </p:nvPr>
        </p:nvSpPr>
        <p:spPr>
          <a:xfrm>
            <a:off x="5355849" y="2140579"/>
            <a:ext cx="5465463" cy="3341075"/>
          </a:xfrm>
        </p:spPr>
        <p:txBody>
          <a:bodyPr anchor="t">
            <a:noAutofit/>
          </a:bodyPr>
          <a:lstStyle/>
          <a:p>
            <a:pPr marL="566928" indent="-457200">
              <a:spcBef>
                <a:spcPts val="0"/>
              </a:spcBef>
              <a:spcAft>
                <a:spcPts val="1200"/>
              </a:spcAft>
              <a:buClrTx/>
              <a:buFont typeface="Arial" panose="020B0604020202020204" pitchFamily="34" charset="0"/>
              <a:buChar char="•"/>
            </a:pPr>
            <a:r>
              <a:rPr lang="en-US" dirty="0"/>
              <a:t>Signer is present. </a:t>
            </a:r>
          </a:p>
          <a:p>
            <a:pPr marL="566928" indent="-457200">
              <a:spcBef>
                <a:spcPts val="0"/>
              </a:spcBef>
              <a:spcAft>
                <a:spcPts val="1200"/>
              </a:spcAft>
              <a:buClrTx/>
              <a:buFont typeface="Arial" panose="020B0604020202020204" pitchFamily="34" charset="0"/>
              <a:buChar char="•"/>
            </a:pPr>
            <a:r>
              <a:rPr lang="en-US" dirty="0"/>
              <a:t>Documents are onscreen. </a:t>
            </a:r>
          </a:p>
          <a:p>
            <a:pPr marL="566928" indent="-457200">
              <a:spcBef>
                <a:spcPts val="0"/>
              </a:spcBef>
              <a:spcAft>
                <a:spcPts val="1200"/>
              </a:spcAft>
              <a:buClrTx/>
              <a:buFont typeface="Arial" panose="020B0604020202020204" pitchFamily="34" charset="0"/>
              <a:buChar char="•"/>
            </a:pPr>
            <a:r>
              <a:rPr lang="en-US" dirty="0"/>
              <a:t>Customer signs document.</a:t>
            </a:r>
          </a:p>
          <a:p>
            <a:pPr marL="566928" indent="-457200">
              <a:spcBef>
                <a:spcPts val="0"/>
              </a:spcBef>
              <a:spcAft>
                <a:spcPts val="1200"/>
              </a:spcAft>
              <a:buClrTx/>
              <a:buFont typeface="Arial" panose="020B0604020202020204" pitchFamily="34" charset="0"/>
              <a:buChar char="•"/>
            </a:pPr>
            <a:r>
              <a:rPr lang="en-US" dirty="0"/>
              <a:t>Customer signs journal.</a:t>
            </a:r>
          </a:p>
          <a:p>
            <a:pPr marL="566928" indent="-457200">
              <a:spcBef>
                <a:spcPts val="0"/>
              </a:spcBef>
              <a:spcAft>
                <a:spcPts val="1200"/>
              </a:spcAft>
              <a:buClrTx/>
              <a:buFont typeface="Arial" panose="020B0604020202020204" pitchFamily="34" charset="0"/>
              <a:buChar char="•"/>
            </a:pPr>
            <a:r>
              <a:rPr lang="en-US" dirty="0"/>
              <a:t>Notary completes certificate.</a:t>
            </a:r>
          </a:p>
          <a:p>
            <a:pPr marL="566928" indent="-457200">
              <a:spcBef>
                <a:spcPts val="0"/>
              </a:spcBef>
              <a:spcAft>
                <a:spcPts val="1200"/>
              </a:spcAft>
              <a:buClrTx/>
              <a:buFont typeface="Arial" panose="020B0604020202020204" pitchFamily="34" charset="0"/>
              <a:buChar char="•"/>
            </a:pPr>
            <a:r>
              <a:rPr lang="en-US" dirty="0"/>
              <a:t>Notary stamps  and signs certificate. </a:t>
            </a:r>
          </a:p>
          <a:p>
            <a:pPr marL="566928" indent="-457200">
              <a:spcBef>
                <a:spcPts val="0"/>
              </a:spcBef>
              <a:spcAft>
                <a:spcPts val="1200"/>
              </a:spcAft>
              <a:buClrTx/>
              <a:buFont typeface="Arial" panose="020B0604020202020204" pitchFamily="34" charset="0"/>
              <a:buChar char="•"/>
            </a:pPr>
            <a:r>
              <a:rPr lang="en-US" dirty="0"/>
              <a:t>Documents are sent. ​</a:t>
            </a:r>
          </a:p>
        </p:txBody>
      </p:sp>
    </p:spTree>
    <p:extLst>
      <p:ext uri="{BB962C8B-B14F-4D97-AF65-F5344CB8AC3E}">
        <p14:creationId xmlns:p14="http://schemas.microsoft.com/office/powerpoint/2010/main" val="1205038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3C9243-3316-5EF3-CA73-C6BA18CD8122}"/>
              </a:ext>
            </a:extLst>
          </p:cNvPr>
          <p:cNvSpPr>
            <a:spLocks noGrp="1"/>
          </p:cNvSpPr>
          <p:nvPr>
            <p:ph type="title"/>
          </p:nvPr>
        </p:nvSpPr>
        <p:spPr>
          <a:xfrm>
            <a:off x="1191965" y="1084729"/>
            <a:ext cx="8294935" cy="1258421"/>
          </a:xfrm>
        </p:spPr>
        <p:txBody>
          <a:bodyPr anchor="b">
            <a:normAutofit/>
          </a:bodyPr>
          <a:lstStyle/>
          <a:p>
            <a:r>
              <a:rPr lang="en-US" sz="4800" dirty="0">
                <a:latin typeface="+mn-lt"/>
              </a:rPr>
              <a:t>Registration</a:t>
            </a:r>
          </a:p>
        </p:txBody>
      </p:sp>
      <p:sp>
        <p:nvSpPr>
          <p:cNvPr id="3" name="Content Placeholder 2">
            <a:extLst>
              <a:ext uri="{FF2B5EF4-FFF2-40B4-BE49-F238E27FC236}">
                <a16:creationId xmlns:a16="http://schemas.microsoft.com/office/drawing/2014/main" id="{F6D3DEA9-CFDB-3AF5-0CAB-640E67635035}"/>
              </a:ext>
            </a:extLst>
          </p:cNvPr>
          <p:cNvSpPr>
            <a:spLocks noGrp="1"/>
          </p:cNvSpPr>
          <p:nvPr>
            <p:ph idx="1"/>
          </p:nvPr>
        </p:nvSpPr>
        <p:spPr>
          <a:xfrm>
            <a:off x="963364" y="2692684"/>
            <a:ext cx="10466635" cy="3430121"/>
          </a:xfrm>
        </p:spPr>
        <p:txBody>
          <a:bodyPr anchor="t">
            <a:normAutofit/>
          </a:bodyPr>
          <a:lstStyle/>
          <a:p>
            <a:pPr>
              <a:spcBef>
                <a:spcPts val="1800"/>
              </a:spcBef>
            </a:pPr>
            <a:r>
              <a:rPr lang="en-US" b="1" dirty="0"/>
              <a:t>First:</a:t>
            </a:r>
            <a:r>
              <a:rPr lang="en-US" dirty="0"/>
              <a:t> find a NENS – compliant vendor</a:t>
            </a:r>
          </a:p>
          <a:p>
            <a:pPr>
              <a:spcBef>
                <a:spcPts val="1800"/>
              </a:spcBef>
            </a:pPr>
            <a:r>
              <a:rPr lang="en-US" b="1" dirty="0"/>
              <a:t>Second: </a:t>
            </a:r>
            <a:r>
              <a:rPr lang="en-US" dirty="0"/>
              <a:t>notify the Secretary of State.</a:t>
            </a:r>
          </a:p>
          <a:p>
            <a:pPr lvl="1"/>
            <a:r>
              <a:rPr lang="en-US" sz="2800" dirty="0"/>
              <a:t>Submit form with stamp and signature example in PDF format.</a:t>
            </a:r>
          </a:p>
          <a:p>
            <a:pPr>
              <a:spcBef>
                <a:spcPts val="1800"/>
              </a:spcBef>
            </a:pPr>
            <a:r>
              <a:rPr lang="en-US" dirty="0"/>
              <a:t>More info: </a:t>
            </a:r>
            <a:r>
              <a:rPr lang="en-US" u="sng" dirty="0"/>
              <a:t>https://sos.oregon.gov/business/Pages/remote-online-notarization.aspx</a:t>
            </a:r>
          </a:p>
          <a:p>
            <a:endParaRPr lang="en-US" sz="1800" dirty="0"/>
          </a:p>
        </p:txBody>
      </p:sp>
    </p:spTree>
    <p:extLst>
      <p:ext uri="{BB962C8B-B14F-4D97-AF65-F5344CB8AC3E}">
        <p14:creationId xmlns:p14="http://schemas.microsoft.com/office/powerpoint/2010/main" val="2982801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112622AB-C443-2BA8-D8BB-E505FFA7C1D9}"/>
              </a:ext>
            </a:extLst>
          </p:cNvPr>
          <p:cNvSpPr>
            <a:spLocks noGrp="1"/>
          </p:cNvSpPr>
          <p:nvPr>
            <p:ph type="title"/>
          </p:nvPr>
        </p:nvSpPr>
        <p:spPr>
          <a:xfrm>
            <a:off x="1638300" y="1302871"/>
            <a:ext cx="8782051" cy="1611779"/>
          </a:xfrm>
        </p:spPr>
        <p:txBody>
          <a:bodyPr anchor="b">
            <a:normAutofit/>
          </a:bodyPr>
          <a:lstStyle/>
          <a:p>
            <a:pPr algn="ctr"/>
            <a:r>
              <a:rPr lang="en-US" sz="4800" dirty="0">
                <a:latin typeface="Calibri" panose="020F0502020204030204" pitchFamily="34" charset="0"/>
                <a:cs typeface="Calibri" panose="020F0502020204030204" pitchFamily="34" charset="0"/>
              </a:rPr>
              <a:t>Remote online notarization (RON)</a:t>
            </a:r>
            <a:endParaRPr lang="en-US" sz="4800" dirty="0"/>
          </a:p>
        </p:txBody>
      </p:sp>
      <p:sp>
        <p:nvSpPr>
          <p:cNvPr id="3" name="Content Placeholder 2">
            <a:extLst>
              <a:ext uri="{FF2B5EF4-FFF2-40B4-BE49-F238E27FC236}">
                <a16:creationId xmlns:a16="http://schemas.microsoft.com/office/drawing/2014/main" id="{6FE1F45C-BA79-A9F3-D94E-2E9F31A055AA}"/>
              </a:ext>
            </a:extLst>
          </p:cNvPr>
          <p:cNvSpPr>
            <a:spLocks noGrp="1"/>
          </p:cNvSpPr>
          <p:nvPr>
            <p:ph idx="1"/>
          </p:nvPr>
        </p:nvSpPr>
        <p:spPr>
          <a:xfrm>
            <a:off x="1993641" y="3519236"/>
            <a:ext cx="8192843" cy="2057046"/>
          </a:xfrm>
        </p:spPr>
        <p:txBody>
          <a:bodyPr anchor="t">
            <a:normAutofit/>
          </a:bodyPr>
          <a:lstStyle/>
          <a:p>
            <a:pPr marL="285750" indent="-285750" algn="ctr">
              <a:buFont typeface="Arial" panose="020B0604020202020204" pitchFamily="34" charset="0"/>
              <a:buChar char="•"/>
            </a:pPr>
            <a:r>
              <a:rPr lang="en-US" dirty="0">
                <a:latin typeface="Calibri" panose="020F0502020204030204" pitchFamily="34" charset="0"/>
                <a:cs typeface="Calibri" panose="020F0502020204030204" pitchFamily="34" charset="0"/>
              </a:rPr>
              <a:t>Entire process online (notary must be in Oregon, signer can be anywhere)</a:t>
            </a:r>
          </a:p>
          <a:p>
            <a:pPr marL="285750" indent="-285750" algn="ctr">
              <a:buFont typeface="Arial" panose="020B0604020202020204" pitchFamily="34" charset="0"/>
              <a:buChar char="•"/>
            </a:pPr>
            <a:r>
              <a:rPr lang="en-US" dirty="0">
                <a:latin typeface="Calibri" panose="020F0502020204030204" pitchFamily="34" charset="0"/>
                <a:cs typeface="Calibri" panose="020F0502020204030204" pitchFamily="34" charset="0"/>
              </a:rPr>
              <a:t>Work with an approved vendor (mainstream videoconferencing software is unacceptable)</a:t>
            </a:r>
          </a:p>
          <a:p>
            <a:pPr algn="ctr"/>
            <a:endParaRPr lang="en-US" sz="1800" dirty="0"/>
          </a:p>
        </p:txBody>
      </p:sp>
    </p:spTree>
    <p:extLst>
      <p:ext uri="{BB962C8B-B14F-4D97-AF65-F5344CB8AC3E}">
        <p14:creationId xmlns:p14="http://schemas.microsoft.com/office/powerpoint/2010/main" val="1500082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9DF772F-A79B-48F9-8B22-3B11AB306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745696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4F00E075-308B-45A7-77F7-4A6570CB887E}"/>
              </a:ext>
            </a:extLst>
          </p:cNvPr>
          <p:cNvSpPr>
            <a:spLocks noGrp="1"/>
          </p:cNvSpPr>
          <p:nvPr>
            <p:ph type="title"/>
          </p:nvPr>
        </p:nvSpPr>
        <p:spPr>
          <a:xfrm>
            <a:off x="1191966" y="900622"/>
            <a:ext cx="6447084" cy="1042478"/>
          </a:xfrm>
        </p:spPr>
        <p:txBody>
          <a:bodyPr anchor="b">
            <a:normAutofit/>
          </a:bodyPr>
          <a:lstStyle/>
          <a:p>
            <a:r>
              <a:rPr lang="en-US" sz="4800" dirty="0">
                <a:latin typeface="Calibri" panose="020F0502020204030204" pitchFamily="34" charset="0"/>
                <a:cs typeface="Calibri" panose="020F0502020204030204" pitchFamily="34" charset="0"/>
              </a:rPr>
              <a:t>The Process</a:t>
            </a:r>
            <a:endParaRPr lang="en-US" sz="4800" dirty="0"/>
          </a:p>
        </p:txBody>
      </p:sp>
      <p:sp>
        <p:nvSpPr>
          <p:cNvPr id="3" name="Content Placeholder 2">
            <a:extLst>
              <a:ext uri="{FF2B5EF4-FFF2-40B4-BE49-F238E27FC236}">
                <a16:creationId xmlns:a16="http://schemas.microsoft.com/office/drawing/2014/main" id="{F1847C4D-9E4C-D9BC-33AC-F8F0EE8D4405}"/>
              </a:ext>
            </a:extLst>
          </p:cNvPr>
          <p:cNvSpPr>
            <a:spLocks noGrp="1"/>
          </p:cNvSpPr>
          <p:nvPr>
            <p:ph idx="1"/>
          </p:nvPr>
        </p:nvSpPr>
        <p:spPr>
          <a:xfrm>
            <a:off x="715716" y="1958227"/>
            <a:ext cx="7056684" cy="4170597"/>
          </a:xfrm>
        </p:spPr>
        <p:txBody>
          <a:bodyPr>
            <a:normAutofit fontScale="92500"/>
          </a:bodyPr>
          <a:lstStyle/>
          <a:p>
            <a:pPr marL="566928" indent="-457200">
              <a:spcBef>
                <a:spcPts val="0"/>
              </a:spcBef>
              <a:spcAft>
                <a:spcPts val="1200"/>
              </a:spcAft>
              <a:buClrTx/>
              <a:buFont typeface="Arial" panose="020B0604020202020204" pitchFamily="34" charset="0"/>
              <a:buChar char="•"/>
            </a:pPr>
            <a:r>
              <a:rPr lang="en-US" dirty="0"/>
              <a:t>Meet via audio-visual technology. </a:t>
            </a:r>
          </a:p>
          <a:p>
            <a:pPr marL="566928" indent="-457200">
              <a:spcBef>
                <a:spcPts val="0"/>
              </a:spcBef>
              <a:spcAft>
                <a:spcPts val="1200"/>
              </a:spcAft>
              <a:buClrTx/>
              <a:buFont typeface="Arial" panose="020B0604020202020204" pitchFamily="34" charset="0"/>
              <a:buChar char="•"/>
            </a:pPr>
            <a:r>
              <a:rPr lang="en-US" dirty="0"/>
              <a:t>ID signer via KBA &amp; regular ID. </a:t>
            </a:r>
          </a:p>
          <a:p>
            <a:pPr marL="566928" indent="-457200">
              <a:spcBef>
                <a:spcPts val="0"/>
              </a:spcBef>
              <a:spcAft>
                <a:spcPts val="1200"/>
              </a:spcAft>
              <a:buClrTx/>
              <a:buFont typeface="Arial" panose="020B0604020202020204" pitchFamily="34" charset="0"/>
              <a:buChar char="•"/>
            </a:pPr>
            <a:r>
              <a:rPr lang="en-US" dirty="0"/>
              <a:t>Document uploaded to RON platform.</a:t>
            </a:r>
          </a:p>
          <a:p>
            <a:pPr marL="566928" indent="-457200">
              <a:spcBef>
                <a:spcPts val="0"/>
              </a:spcBef>
              <a:spcAft>
                <a:spcPts val="1200"/>
              </a:spcAft>
              <a:buClrTx/>
              <a:buFont typeface="Arial" panose="020B0604020202020204" pitchFamily="34" charset="0"/>
              <a:buChar char="•"/>
            </a:pPr>
            <a:r>
              <a:rPr lang="en-US" dirty="0"/>
              <a:t>Journal entry created via RON platform.</a:t>
            </a:r>
          </a:p>
          <a:p>
            <a:pPr marL="566928" indent="-457200">
              <a:spcBef>
                <a:spcPts val="0"/>
              </a:spcBef>
              <a:spcAft>
                <a:spcPts val="1200"/>
              </a:spcAft>
              <a:buClrTx/>
              <a:buFont typeface="Arial" panose="020B0604020202020204" pitchFamily="34" charset="0"/>
              <a:buChar char="•"/>
            </a:pPr>
            <a:r>
              <a:rPr lang="en-US" dirty="0"/>
              <a:t>Customer signs via RON platform.</a:t>
            </a:r>
          </a:p>
          <a:p>
            <a:pPr marL="566928" indent="-457200">
              <a:spcBef>
                <a:spcPts val="0"/>
              </a:spcBef>
              <a:spcAft>
                <a:spcPts val="1200"/>
              </a:spcAft>
              <a:buClrTx/>
              <a:buFont typeface="Arial" panose="020B0604020202020204" pitchFamily="34" charset="0"/>
              <a:buChar char="•"/>
            </a:pPr>
            <a:r>
              <a:rPr lang="en-US" dirty="0"/>
              <a:t>Notary stamp and signature via RON platform. </a:t>
            </a:r>
          </a:p>
          <a:p>
            <a:pPr marL="566928" indent="-457200">
              <a:spcBef>
                <a:spcPts val="0"/>
              </a:spcBef>
              <a:spcAft>
                <a:spcPts val="1200"/>
              </a:spcAft>
              <a:buClrTx/>
              <a:buFont typeface="Arial" panose="020B0604020202020204" pitchFamily="34" charset="0"/>
              <a:buChar char="•"/>
            </a:pPr>
            <a:r>
              <a:rPr lang="en-US" dirty="0"/>
              <a:t>Document returned to signer via RON platform.</a:t>
            </a:r>
          </a:p>
          <a:p>
            <a:endParaRPr lang="en-US" sz="1800" dirty="0"/>
          </a:p>
        </p:txBody>
      </p:sp>
    </p:spTree>
    <p:extLst>
      <p:ext uri="{BB962C8B-B14F-4D97-AF65-F5344CB8AC3E}">
        <p14:creationId xmlns:p14="http://schemas.microsoft.com/office/powerpoint/2010/main" val="4184523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1"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B80AD759-5F71-44F1-BF94-2EF85F323381}"/>
              </a:ext>
            </a:extLst>
          </p:cNvPr>
          <p:cNvSpPr>
            <a:spLocks noGrp="1"/>
          </p:cNvSpPr>
          <p:nvPr>
            <p:ph type="title"/>
          </p:nvPr>
        </p:nvSpPr>
        <p:spPr>
          <a:xfrm>
            <a:off x="1998875" y="1302871"/>
            <a:ext cx="7722641" cy="586087"/>
          </a:xfrm>
        </p:spPr>
        <p:txBody>
          <a:bodyPr anchor="b">
            <a:normAutofit fontScale="90000"/>
          </a:bodyPr>
          <a:lstStyle/>
          <a:p>
            <a:pPr algn="ctr"/>
            <a:r>
              <a:rPr lang="en-US" sz="4800" dirty="0">
                <a:latin typeface="Calibri" panose="020F0502020204030204" pitchFamily="34" charset="0"/>
                <a:cs typeface="Calibri" panose="020F0502020204030204" pitchFamily="34" charset="0"/>
              </a:rPr>
              <a:t>Registration</a:t>
            </a:r>
            <a:endParaRPr lang="en-US" sz="4800" dirty="0"/>
          </a:p>
        </p:txBody>
      </p:sp>
      <p:sp>
        <p:nvSpPr>
          <p:cNvPr id="3" name="Content Placeholder 2">
            <a:extLst>
              <a:ext uri="{FF2B5EF4-FFF2-40B4-BE49-F238E27FC236}">
                <a16:creationId xmlns:a16="http://schemas.microsoft.com/office/drawing/2014/main" id="{AB39E925-0B80-44A9-A7A8-A3B4AAFA0283}"/>
              </a:ext>
            </a:extLst>
          </p:cNvPr>
          <p:cNvSpPr>
            <a:spLocks noGrp="1"/>
          </p:cNvSpPr>
          <p:nvPr>
            <p:ph idx="1"/>
          </p:nvPr>
        </p:nvSpPr>
        <p:spPr>
          <a:xfrm>
            <a:off x="1436626" y="2033752"/>
            <a:ext cx="9314176" cy="3328506"/>
          </a:xfrm>
        </p:spPr>
        <p:txBody>
          <a:bodyPr anchor="t">
            <a:normAutofit fontScale="92500" lnSpcReduction="10000"/>
          </a:bodyPr>
          <a:lstStyle/>
          <a:p>
            <a:pPr>
              <a:spcBef>
                <a:spcPts val="1800"/>
              </a:spcBef>
            </a:pPr>
            <a:r>
              <a:rPr lang="en-US" sz="2400" b="1" dirty="0"/>
              <a:t>First</a:t>
            </a:r>
            <a:r>
              <a:rPr lang="en-US" sz="2400" dirty="0"/>
              <a:t>: Complete the required RON training</a:t>
            </a:r>
            <a:endParaRPr lang="en-US" sz="2400" b="1" dirty="0"/>
          </a:p>
          <a:p>
            <a:pPr>
              <a:spcBef>
                <a:spcPts val="1800"/>
              </a:spcBef>
            </a:pPr>
            <a:r>
              <a:rPr lang="en-US" sz="2400" b="1" dirty="0"/>
              <a:t>Second</a:t>
            </a:r>
            <a:r>
              <a:rPr lang="en-US" sz="2400" dirty="0"/>
              <a:t>: Choose a RON Platform </a:t>
            </a:r>
          </a:p>
          <a:p>
            <a:pPr>
              <a:spcBef>
                <a:spcPts val="1800"/>
              </a:spcBef>
            </a:pPr>
            <a:r>
              <a:rPr lang="en-US" sz="2400" b="1" dirty="0"/>
              <a:t>Third</a:t>
            </a:r>
            <a:r>
              <a:rPr lang="en-US" sz="2400" dirty="0"/>
              <a:t>:</a:t>
            </a:r>
            <a:r>
              <a:rPr lang="en-US" sz="2400" b="1" dirty="0"/>
              <a:t> </a:t>
            </a:r>
            <a:r>
              <a:rPr lang="en-US" sz="2400" dirty="0"/>
              <a:t>Notify the Secretary of State</a:t>
            </a:r>
          </a:p>
          <a:p>
            <a:pPr lvl="1"/>
            <a:r>
              <a:rPr lang="en-US" dirty="0"/>
              <a:t>Send in Remote Notification Form</a:t>
            </a:r>
          </a:p>
          <a:p>
            <a:pPr lvl="1"/>
            <a:r>
              <a:rPr lang="en-US" dirty="0"/>
              <a:t>You must receive approval from SOS before you begin RON notarization</a:t>
            </a:r>
          </a:p>
          <a:p>
            <a:pPr>
              <a:spcBef>
                <a:spcPts val="1800"/>
              </a:spcBef>
            </a:pPr>
            <a:r>
              <a:rPr lang="en-US" sz="2400" dirty="0"/>
              <a:t>More info: </a:t>
            </a:r>
            <a:r>
              <a:rPr lang="en-US" sz="2400" u="sng" dirty="0">
                <a:hlinkClick r:id="rId3"/>
              </a:rPr>
              <a:t>sos.oregon.gov/business/Pages/remote-online-notarization.aspx</a:t>
            </a:r>
            <a:endParaRPr lang="en-US" sz="2400" u="sng" dirty="0"/>
          </a:p>
          <a:p>
            <a:pPr>
              <a:spcBef>
                <a:spcPts val="1800"/>
              </a:spcBef>
            </a:pPr>
            <a:r>
              <a:rPr lang="en-US" sz="2400" dirty="0"/>
              <a:t>Approved vendors: </a:t>
            </a:r>
            <a:r>
              <a:rPr lang="en-US" sz="2400" u="sng" dirty="0">
                <a:hlinkClick r:id="rId4"/>
              </a:rPr>
              <a:t>https://sos.oregon.gov/business/Pages/remote-online-notary-vendors.aspx</a:t>
            </a:r>
            <a:r>
              <a:rPr lang="en-US" sz="2400" u="sng" dirty="0"/>
              <a:t> </a:t>
            </a:r>
          </a:p>
          <a:p>
            <a:pPr algn="ctr"/>
            <a:endParaRPr lang="en-US" sz="1400" dirty="0"/>
          </a:p>
        </p:txBody>
      </p:sp>
    </p:spTree>
    <p:extLst>
      <p:ext uri="{BB962C8B-B14F-4D97-AF65-F5344CB8AC3E}">
        <p14:creationId xmlns:p14="http://schemas.microsoft.com/office/powerpoint/2010/main" val="2076999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9DF772F-A79B-48F9-8B22-3B11AB306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745696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0EB469AC-3FDC-AAE2-6DCF-2218946A442A}"/>
              </a:ext>
            </a:extLst>
          </p:cNvPr>
          <p:cNvSpPr>
            <a:spLocks noGrp="1"/>
          </p:cNvSpPr>
          <p:nvPr>
            <p:ph type="title"/>
          </p:nvPr>
        </p:nvSpPr>
        <p:spPr>
          <a:xfrm>
            <a:off x="1191966" y="900622"/>
            <a:ext cx="6161334" cy="1156778"/>
          </a:xfrm>
        </p:spPr>
        <p:txBody>
          <a:bodyPr anchor="b">
            <a:normAutofit/>
          </a:bodyPr>
          <a:lstStyle/>
          <a:p>
            <a:r>
              <a:rPr lang="en-US" sz="4800" dirty="0">
                <a:latin typeface="Calibri" panose="020F0502020204030204" pitchFamily="34" charset="0"/>
                <a:cs typeface="Calibri" panose="020F0502020204030204" pitchFamily="34" charset="0"/>
              </a:rPr>
              <a:t>NSA &amp; Mobile Notary</a:t>
            </a:r>
            <a:endParaRPr lang="en-US" sz="4800" dirty="0"/>
          </a:p>
        </p:txBody>
      </p:sp>
      <p:sp>
        <p:nvSpPr>
          <p:cNvPr id="3" name="Content Placeholder 2">
            <a:extLst>
              <a:ext uri="{FF2B5EF4-FFF2-40B4-BE49-F238E27FC236}">
                <a16:creationId xmlns:a16="http://schemas.microsoft.com/office/drawing/2014/main" id="{30BA397C-279A-0022-C1DD-F4A3B0BDAD71}"/>
              </a:ext>
            </a:extLst>
          </p:cNvPr>
          <p:cNvSpPr>
            <a:spLocks noGrp="1"/>
          </p:cNvSpPr>
          <p:nvPr>
            <p:ph idx="1"/>
          </p:nvPr>
        </p:nvSpPr>
        <p:spPr>
          <a:xfrm>
            <a:off x="961516" y="2228846"/>
            <a:ext cx="6734683" cy="3728531"/>
          </a:xfrm>
        </p:spPr>
        <p:txBody>
          <a:bodyPr>
            <a:normAutofit lnSpcReduction="10000"/>
          </a:bodyPr>
          <a:lstStyle/>
          <a:p>
            <a:pPr>
              <a:spcBef>
                <a:spcPts val="0"/>
              </a:spcBef>
              <a:spcAft>
                <a:spcPts val="1200"/>
              </a:spcAft>
            </a:pPr>
            <a:r>
              <a:rPr lang="en-US" sz="2400" dirty="0"/>
              <a:t>Mobile Notary – notary willing to travel</a:t>
            </a:r>
          </a:p>
          <a:p>
            <a:pPr>
              <a:spcBef>
                <a:spcPts val="0"/>
              </a:spcBef>
              <a:spcAft>
                <a:spcPts val="1200"/>
              </a:spcAft>
            </a:pPr>
            <a:r>
              <a:rPr lang="en-US" sz="2400" dirty="0"/>
              <a:t>Notary Signing Agent – mobile notary specializing in loan document signings</a:t>
            </a:r>
          </a:p>
          <a:p>
            <a:pPr lvl="1">
              <a:spcBef>
                <a:spcPts val="0"/>
              </a:spcBef>
              <a:spcAft>
                <a:spcPts val="1200"/>
              </a:spcAft>
            </a:pPr>
            <a:r>
              <a:rPr lang="en-US" dirty="0"/>
              <a:t>Independent contractor</a:t>
            </a:r>
          </a:p>
          <a:p>
            <a:pPr lvl="1">
              <a:spcBef>
                <a:spcPts val="0"/>
              </a:spcBef>
              <a:spcAft>
                <a:spcPts val="1200"/>
              </a:spcAft>
            </a:pPr>
            <a:r>
              <a:rPr lang="en-US" dirty="0"/>
              <a:t>Fees through lender and title companies, not signer</a:t>
            </a:r>
          </a:p>
          <a:p>
            <a:pPr lvl="1">
              <a:spcBef>
                <a:spcPts val="0"/>
              </a:spcBef>
              <a:spcAft>
                <a:spcPts val="1200"/>
              </a:spcAft>
            </a:pPr>
            <a:r>
              <a:rPr lang="en-US" dirty="0"/>
              <a:t>Requires private certification</a:t>
            </a:r>
          </a:p>
          <a:p>
            <a:pPr lvl="1">
              <a:spcBef>
                <a:spcPts val="0"/>
              </a:spcBef>
              <a:spcAft>
                <a:spcPts val="1200"/>
              </a:spcAft>
            </a:pPr>
            <a:r>
              <a:rPr lang="en-US" dirty="0"/>
              <a:t>Probably requires errors and omissions insurance/bond</a:t>
            </a:r>
          </a:p>
          <a:p>
            <a:endParaRPr lang="en-US" sz="1800" dirty="0"/>
          </a:p>
        </p:txBody>
      </p:sp>
    </p:spTree>
    <p:extLst>
      <p:ext uri="{BB962C8B-B14F-4D97-AF65-F5344CB8AC3E}">
        <p14:creationId xmlns:p14="http://schemas.microsoft.com/office/powerpoint/2010/main" val="2872253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D21050B-D85A-4CC6-94EC-450D24F19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083" y="-1044"/>
            <a:ext cx="6432966"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729E1335-21D6-F612-6761-EB76B849D278}"/>
              </a:ext>
            </a:extLst>
          </p:cNvPr>
          <p:cNvSpPr>
            <a:spLocks noGrp="1"/>
          </p:cNvSpPr>
          <p:nvPr>
            <p:ph type="title"/>
          </p:nvPr>
        </p:nvSpPr>
        <p:spPr>
          <a:xfrm>
            <a:off x="1512440" y="552811"/>
            <a:ext cx="4856830" cy="708430"/>
          </a:xfrm>
        </p:spPr>
        <p:txBody>
          <a:bodyPr anchor="b">
            <a:normAutofit fontScale="90000"/>
          </a:bodyPr>
          <a:lstStyle/>
          <a:p>
            <a:r>
              <a:rPr lang="en-US" sz="4800" dirty="0">
                <a:latin typeface="Calibri" panose="020F0502020204030204" pitchFamily="34" charset="0"/>
                <a:cs typeface="Calibri" panose="020F0502020204030204" pitchFamily="34" charset="0"/>
              </a:rPr>
              <a:t>Things to Remember</a:t>
            </a:r>
            <a:endParaRPr lang="en-US" sz="4800" dirty="0"/>
          </a:p>
        </p:txBody>
      </p:sp>
      <p:sp>
        <p:nvSpPr>
          <p:cNvPr id="3" name="Content Placeholder 2">
            <a:extLst>
              <a:ext uri="{FF2B5EF4-FFF2-40B4-BE49-F238E27FC236}">
                <a16:creationId xmlns:a16="http://schemas.microsoft.com/office/drawing/2014/main" id="{DC3BEECA-A2D3-D4F0-08BC-5C15A8FC27CD}"/>
              </a:ext>
            </a:extLst>
          </p:cNvPr>
          <p:cNvSpPr>
            <a:spLocks noGrp="1"/>
          </p:cNvSpPr>
          <p:nvPr>
            <p:ph idx="1"/>
          </p:nvPr>
        </p:nvSpPr>
        <p:spPr>
          <a:xfrm>
            <a:off x="1512440" y="1565499"/>
            <a:ext cx="5802761" cy="4164971"/>
          </a:xfrm>
        </p:spPr>
        <p:txBody>
          <a:bodyPr anchor="t">
            <a:normAutofit/>
          </a:bodyPr>
          <a:lstStyle/>
          <a:p>
            <a:pPr>
              <a:spcBef>
                <a:spcPts val="0"/>
              </a:spcBef>
              <a:spcAft>
                <a:spcPts val="1200"/>
              </a:spcAft>
            </a:pPr>
            <a:r>
              <a:rPr lang="en-US" sz="2400" dirty="0"/>
              <a:t>Get training if you need it</a:t>
            </a:r>
          </a:p>
          <a:p>
            <a:pPr>
              <a:spcBef>
                <a:spcPts val="0"/>
              </a:spcBef>
              <a:spcAft>
                <a:spcPts val="1200"/>
              </a:spcAft>
            </a:pPr>
            <a:r>
              <a:rPr lang="en-US" sz="2400" dirty="0"/>
              <a:t>Plan for any extra requirements:</a:t>
            </a:r>
          </a:p>
          <a:p>
            <a:pPr lvl="1">
              <a:spcBef>
                <a:spcPts val="0"/>
              </a:spcBef>
              <a:spcAft>
                <a:spcPts val="1200"/>
              </a:spcAft>
            </a:pPr>
            <a:r>
              <a:rPr lang="en-US" dirty="0"/>
              <a:t>Proper licenses, registration, taxes, insurance</a:t>
            </a:r>
          </a:p>
          <a:p>
            <a:pPr lvl="1">
              <a:spcBef>
                <a:spcPts val="0"/>
              </a:spcBef>
              <a:spcAft>
                <a:spcPts val="1200"/>
              </a:spcAft>
            </a:pPr>
            <a:r>
              <a:rPr lang="en-US" dirty="0"/>
              <a:t>Supplies, tools</a:t>
            </a:r>
          </a:p>
          <a:p>
            <a:pPr lvl="1">
              <a:spcBef>
                <a:spcPts val="0"/>
              </a:spcBef>
              <a:spcAft>
                <a:spcPts val="1200"/>
              </a:spcAft>
            </a:pPr>
            <a:r>
              <a:rPr lang="en-US" dirty="0"/>
              <a:t>Marketing/networking</a:t>
            </a:r>
          </a:p>
          <a:p>
            <a:pPr>
              <a:spcBef>
                <a:spcPts val="0"/>
              </a:spcBef>
              <a:spcAft>
                <a:spcPts val="1200"/>
              </a:spcAft>
            </a:pPr>
            <a:r>
              <a:rPr lang="en-US" sz="2400" dirty="0"/>
              <a:t>Take advantage of existing support</a:t>
            </a:r>
          </a:p>
          <a:p>
            <a:pPr lvl="1">
              <a:spcBef>
                <a:spcPts val="0"/>
              </a:spcBef>
              <a:spcAft>
                <a:spcPts val="1200"/>
              </a:spcAft>
            </a:pPr>
            <a:r>
              <a:rPr lang="en-US" dirty="0"/>
              <a:t>Business Xpress, SBDC, SCORE</a:t>
            </a:r>
          </a:p>
          <a:p>
            <a:pPr lvl="1">
              <a:spcBef>
                <a:spcPts val="0"/>
              </a:spcBef>
              <a:spcAft>
                <a:spcPts val="1200"/>
              </a:spcAft>
            </a:pPr>
            <a:endParaRPr lang="en-US" sz="2400" dirty="0"/>
          </a:p>
          <a:p>
            <a:endParaRPr lang="en-US" sz="1800" dirty="0"/>
          </a:p>
        </p:txBody>
      </p:sp>
    </p:spTree>
    <p:extLst>
      <p:ext uri="{BB962C8B-B14F-4D97-AF65-F5344CB8AC3E}">
        <p14:creationId xmlns:p14="http://schemas.microsoft.com/office/powerpoint/2010/main" val="583187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14A1B69-F82D-4322-9669-42AC0CB70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678" y="0"/>
            <a:ext cx="11145980" cy="687072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8B310E65-5301-2A30-0A7E-D1FEC4945064}"/>
              </a:ext>
            </a:extLst>
          </p:cNvPr>
          <p:cNvSpPr>
            <a:spLocks noGrp="1"/>
          </p:cNvSpPr>
          <p:nvPr>
            <p:ph type="title"/>
          </p:nvPr>
        </p:nvSpPr>
        <p:spPr>
          <a:xfrm>
            <a:off x="1191965" y="549265"/>
            <a:ext cx="9792707" cy="1012835"/>
          </a:xfrm>
        </p:spPr>
        <p:txBody>
          <a:bodyPr anchor="b">
            <a:normAutofit/>
          </a:bodyPr>
          <a:lstStyle/>
          <a:p>
            <a:pPr algn="ctr"/>
            <a:r>
              <a:rPr lang="en-US" dirty="0">
                <a:latin typeface="+mn-lt"/>
              </a:rPr>
              <a:t>Detecting false identification</a:t>
            </a:r>
          </a:p>
        </p:txBody>
      </p:sp>
      <p:sp>
        <p:nvSpPr>
          <p:cNvPr id="3" name="Content Placeholder 2">
            <a:extLst>
              <a:ext uri="{FF2B5EF4-FFF2-40B4-BE49-F238E27FC236}">
                <a16:creationId xmlns:a16="http://schemas.microsoft.com/office/drawing/2014/main" id="{49667520-BA6D-626D-DE5C-24D1F4384EE0}"/>
              </a:ext>
            </a:extLst>
          </p:cNvPr>
          <p:cNvSpPr>
            <a:spLocks noGrp="1"/>
          </p:cNvSpPr>
          <p:nvPr>
            <p:ph idx="1"/>
          </p:nvPr>
        </p:nvSpPr>
        <p:spPr>
          <a:xfrm>
            <a:off x="1588085" y="3942664"/>
            <a:ext cx="9000466" cy="2366071"/>
          </a:xfrm>
        </p:spPr>
        <p:txBody>
          <a:bodyPr/>
          <a:lstStyle/>
          <a:p>
            <a:pPr marL="203454" indent="-203454" defTabSz="813816">
              <a:spcBef>
                <a:spcPts val="890"/>
              </a:spcBef>
            </a:pPr>
            <a:r>
              <a:rPr lang="en-US" sz="2492" kern="1200" dirty="0">
                <a:solidFill>
                  <a:schemeClr val="tx1"/>
                </a:solidFill>
                <a:latin typeface="+mn-lt"/>
                <a:ea typeface="+mn-ea"/>
                <a:cs typeface="+mn-cs"/>
              </a:rPr>
              <a:t>Look at both sides of ID for obvious signs of alteration</a:t>
            </a:r>
          </a:p>
          <a:p>
            <a:pPr marL="610362" lvl="1" indent="-203454" defTabSz="813816">
              <a:spcBef>
                <a:spcPts val="445"/>
              </a:spcBef>
            </a:pPr>
            <a:r>
              <a:rPr lang="en-US" sz="2136" kern="1200" dirty="0">
                <a:solidFill>
                  <a:schemeClr val="tx1"/>
                </a:solidFill>
                <a:latin typeface="+mn-lt"/>
                <a:ea typeface="+mn-ea"/>
                <a:cs typeface="+mn-cs"/>
              </a:rPr>
              <a:t>Distorted printing</a:t>
            </a:r>
          </a:p>
          <a:p>
            <a:pPr marL="610362" lvl="1" indent="-203454" defTabSz="813816">
              <a:spcBef>
                <a:spcPts val="445"/>
              </a:spcBef>
            </a:pPr>
            <a:r>
              <a:rPr lang="en-US" sz="2136" kern="1200" dirty="0">
                <a:solidFill>
                  <a:schemeClr val="tx1"/>
                </a:solidFill>
                <a:latin typeface="+mn-lt"/>
                <a:ea typeface="+mn-ea"/>
                <a:cs typeface="+mn-cs"/>
              </a:rPr>
              <a:t>Numbers or letters that are out of line</a:t>
            </a:r>
          </a:p>
          <a:p>
            <a:pPr marL="610362" lvl="1" indent="-203454" defTabSz="813816">
              <a:spcBef>
                <a:spcPts val="445"/>
              </a:spcBef>
            </a:pPr>
            <a:r>
              <a:rPr lang="en-US" sz="2136" kern="1200" dirty="0">
                <a:solidFill>
                  <a:schemeClr val="tx1"/>
                </a:solidFill>
                <a:latin typeface="+mn-lt"/>
                <a:ea typeface="+mn-ea"/>
                <a:cs typeface="+mn-cs"/>
              </a:rPr>
              <a:t>Cuts, slits, pinholes</a:t>
            </a:r>
          </a:p>
          <a:p>
            <a:pPr marL="610362" lvl="1" indent="-203454" defTabSz="813816">
              <a:spcBef>
                <a:spcPts val="445"/>
              </a:spcBef>
            </a:pPr>
            <a:r>
              <a:rPr lang="en-US" sz="2136" kern="1200" dirty="0">
                <a:solidFill>
                  <a:schemeClr val="tx1"/>
                </a:solidFill>
                <a:latin typeface="+mn-lt"/>
                <a:ea typeface="+mn-ea"/>
                <a:cs typeface="+mn-cs"/>
              </a:rPr>
              <a:t>Incomplete or peeling lamination</a:t>
            </a:r>
          </a:p>
          <a:p>
            <a:pPr marL="610362" lvl="1" indent="-203454" defTabSz="813816">
              <a:spcBef>
                <a:spcPts val="445"/>
              </a:spcBef>
            </a:pPr>
            <a:r>
              <a:rPr lang="en-US" sz="2136" kern="1200" dirty="0">
                <a:solidFill>
                  <a:schemeClr val="tx1"/>
                </a:solidFill>
                <a:latin typeface="+mn-lt"/>
                <a:ea typeface="+mn-ea"/>
                <a:cs typeface="+mn-cs"/>
              </a:rPr>
              <a:t>Raised edges around the photo</a:t>
            </a:r>
          </a:p>
          <a:p>
            <a:pPr marL="0" indent="0">
              <a:buNone/>
            </a:pPr>
            <a:endParaRPr lang="en-US" dirty="0"/>
          </a:p>
        </p:txBody>
      </p:sp>
      <p:sp>
        <p:nvSpPr>
          <p:cNvPr id="4" name="TextBox 3">
            <a:extLst>
              <a:ext uri="{FF2B5EF4-FFF2-40B4-BE49-F238E27FC236}">
                <a16:creationId xmlns:a16="http://schemas.microsoft.com/office/drawing/2014/main" id="{6C35B237-40B4-E7C4-DCE1-EB0213563B6E}"/>
              </a:ext>
            </a:extLst>
          </p:cNvPr>
          <p:cNvSpPr txBox="1"/>
          <p:nvPr/>
        </p:nvSpPr>
        <p:spPr>
          <a:xfrm>
            <a:off x="1594864" y="1889943"/>
            <a:ext cx="8046262" cy="2370136"/>
          </a:xfrm>
          <a:prstGeom prst="rect">
            <a:avLst/>
          </a:prstGeom>
          <a:noFill/>
        </p:spPr>
        <p:txBody>
          <a:bodyPr wrap="square" rtlCol="0">
            <a:spAutoFit/>
          </a:bodyPr>
          <a:lstStyle/>
          <a:p>
            <a:pPr marL="254318" indent="-254318" defTabSz="813816">
              <a:spcAft>
                <a:spcPts val="600"/>
              </a:spcAft>
              <a:buFont typeface="Arial" panose="020B0604020202020204" pitchFamily="34" charset="0"/>
              <a:buChar char="•"/>
            </a:pPr>
            <a:r>
              <a:rPr lang="en-US" sz="2492" kern="1200">
                <a:solidFill>
                  <a:schemeClr val="tx1"/>
                </a:solidFill>
                <a:latin typeface="+mn-lt"/>
                <a:ea typeface="+mn-ea"/>
                <a:cs typeface="+mn-cs"/>
              </a:rPr>
              <a:t>Most-frequently altered areas of IDs</a:t>
            </a:r>
          </a:p>
          <a:p>
            <a:pPr marL="661226" lvl="1" indent="-254318" defTabSz="813816">
              <a:spcAft>
                <a:spcPts val="600"/>
              </a:spcAft>
              <a:buFont typeface="Arial" panose="020B0604020202020204" pitchFamily="34" charset="0"/>
              <a:buChar char="•"/>
            </a:pPr>
            <a:r>
              <a:rPr lang="en-US" sz="2136" kern="1200">
                <a:solidFill>
                  <a:schemeClr val="tx1"/>
                </a:solidFill>
                <a:latin typeface="+mn-lt"/>
                <a:ea typeface="+mn-ea"/>
                <a:cs typeface="+mn-cs"/>
              </a:rPr>
              <a:t>Birth date</a:t>
            </a:r>
          </a:p>
          <a:p>
            <a:pPr marL="661226" lvl="1" indent="-254318" defTabSz="813816">
              <a:spcAft>
                <a:spcPts val="600"/>
              </a:spcAft>
              <a:buFont typeface="Arial" panose="020B0604020202020204" pitchFamily="34" charset="0"/>
              <a:buChar char="•"/>
            </a:pPr>
            <a:r>
              <a:rPr lang="en-US" sz="2136" kern="1200">
                <a:solidFill>
                  <a:schemeClr val="tx1"/>
                </a:solidFill>
                <a:latin typeface="+mn-lt"/>
                <a:ea typeface="+mn-ea"/>
                <a:cs typeface="+mn-cs"/>
              </a:rPr>
              <a:t>Expiration date</a:t>
            </a:r>
          </a:p>
          <a:p>
            <a:pPr marL="661226" lvl="1" indent="-254318" defTabSz="813816">
              <a:spcAft>
                <a:spcPts val="600"/>
              </a:spcAft>
              <a:buFont typeface="Arial" panose="020B0604020202020204" pitchFamily="34" charset="0"/>
              <a:buChar char="•"/>
            </a:pPr>
            <a:r>
              <a:rPr lang="en-US" sz="2136" kern="1200">
                <a:solidFill>
                  <a:schemeClr val="tx1"/>
                </a:solidFill>
                <a:latin typeface="+mn-lt"/>
                <a:ea typeface="+mn-ea"/>
                <a:cs typeface="+mn-cs"/>
              </a:rPr>
              <a:t>Photo</a:t>
            </a:r>
          </a:p>
          <a:p>
            <a:pPr marL="406908" lvl="1" defTabSz="813816">
              <a:spcAft>
                <a:spcPts val="600"/>
              </a:spcAft>
            </a:pPr>
            <a:endParaRPr lang="en-US" sz="1602" kern="1200">
              <a:solidFill>
                <a:schemeClr val="tx1"/>
              </a:solidFill>
              <a:latin typeface="+mn-lt"/>
              <a:ea typeface="+mn-ea"/>
              <a:cs typeface="+mn-cs"/>
            </a:endParaRPr>
          </a:p>
          <a:p>
            <a:pPr>
              <a:spcAft>
                <a:spcPts val="600"/>
              </a:spcAft>
            </a:pPr>
            <a:endParaRPr lang="en-US"/>
          </a:p>
        </p:txBody>
      </p:sp>
    </p:spTree>
    <p:extLst>
      <p:ext uri="{BB962C8B-B14F-4D97-AF65-F5344CB8AC3E}">
        <p14:creationId xmlns:p14="http://schemas.microsoft.com/office/powerpoint/2010/main" val="10130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D21050B-D85A-4CC6-94EC-450D24F19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083" y="-1044"/>
            <a:ext cx="6432966"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FA6369D3-0A3B-E8BF-E5A1-E74D2E8A3F37}"/>
              </a:ext>
            </a:extLst>
          </p:cNvPr>
          <p:cNvSpPr>
            <a:spLocks noGrp="1"/>
          </p:cNvSpPr>
          <p:nvPr>
            <p:ph type="title"/>
          </p:nvPr>
        </p:nvSpPr>
        <p:spPr>
          <a:xfrm>
            <a:off x="1512439" y="552811"/>
            <a:ext cx="5448255" cy="1047390"/>
          </a:xfrm>
        </p:spPr>
        <p:txBody>
          <a:bodyPr anchor="b">
            <a:normAutofit/>
          </a:bodyPr>
          <a:lstStyle/>
          <a:p>
            <a:r>
              <a:rPr lang="en-US" sz="4800" dirty="0"/>
              <a:t>AGENDA</a:t>
            </a:r>
          </a:p>
        </p:txBody>
      </p:sp>
      <p:sp>
        <p:nvSpPr>
          <p:cNvPr id="3" name="Content Placeholder 2">
            <a:extLst>
              <a:ext uri="{FF2B5EF4-FFF2-40B4-BE49-F238E27FC236}">
                <a16:creationId xmlns:a16="http://schemas.microsoft.com/office/drawing/2014/main" id="{722B9FC1-9DE0-6A62-FB5D-0301CAEB590F}"/>
              </a:ext>
            </a:extLst>
          </p:cNvPr>
          <p:cNvSpPr>
            <a:spLocks noGrp="1"/>
          </p:cNvSpPr>
          <p:nvPr>
            <p:ph idx="1"/>
          </p:nvPr>
        </p:nvSpPr>
        <p:spPr>
          <a:xfrm>
            <a:off x="1512439" y="1912339"/>
            <a:ext cx="5448255" cy="3341075"/>
          </a:xfrm>
        </p:spPr>
        <p:txBody>
          <a:bodyPr anchor="t">
            <a:normAutofit fontScale="92500" lnSpcReduction="20000"/>
          </a:bodyPr>
          <a:lstStyle/>
          <a:p>
            <a:r>
              <a:rPr lang="en-US" sz="2400" dirty="0"/>
              <a:t>Special situations in practice</a:t>
            </a:r>
          </a:p>
          <a:p>
            <a:r>
              <a:rPr lang="en-US" sz="2400" dirty="0"/>
              <a:t>Special situations in journal entries</a:t>
            </a:r>
          </a:p>
          <a:p>
            <a:r>
              <a:rPr lang="en-US" sz="2400" dirty="0"/>
              <a:t>Special situations with certificates</a:t>
            </a:r>
          </a:p>
          <a:p>
            <a:r>
              <a:rPr lang="en-US" sz="2400" dirty="0"/>
              <a:t>Electronic notarization</a:t>
            </a:r>
          </a:p>
          <a:p>
            <a:pPr lvl="1"/>
            <a:r>
              <a:rPr lang="en-US" dirty="0"/>
              <a:t>IPEN</a:t>
            </a:r>
          </a:p>
          <a:p>
            <a:pPr lvl="1"/>
            <a:r>
              <a:rPr lang="en-US" dirty="0"/>
              <a:t>RON</a:t>
            </a:r>
            <a:endParaRPr lang="en-US" sz="2400" dirty="0"/>
          </a:p>
          <a:p>
            <a:r>
              <a:rPr lang="en-US" sz="2400" dirty="0"/>
              <a:t>Establishing a notary business</a:t>
            </a:r>
          </a:p>
          <a:p>
            <a:r>
              <a:rPr lang="en-US" sz="2400" dirty="0"/>
              <a:t>Personal Safety</a:t>
            </a:r>
          </a:p>
          <a:p>
            <a:r>
              <a:rPr lang="en-US" sz="2400" dirty="0"/>
              <a:t>Avoiding scams</a:t>
            </a:r>
          </a:p>
          <a:p>
            <a:pPr marL="457200" lvl="1" indent="0">
              <a:buNone/>
            </a:pPr>
            <a:endParaRPr lang="en-US" sz="1800" dirty="0"/>
          </a:p>
          <a:p>
            <a:pPr lvl="1"/>
            <a:endParaRPr lang="en-US" sz="1800" dirty="0"/>
          </a:p>
        </p:txBody>
      </p:sp>
    </p:spTree>
    <p:extLst>
      <p:ext uri="{BB962C8B-B14F-4D97-AF65-F5344CB8AC3E}">
        <p14:creationId xmlns:p14="http://schemas.microsoft.com/office/powerpoint/2010/main" val="2016942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F1AF1D-75BE-883E-DB08-54D302C00DF4}"/>
              </a:ext>
            </a:extLst>
          </p:cNvPr>
          <p:cNvSpPr>
            <a:spLocks noGrp="1"/>
          </p:cNvSpPr>
          <p:nvPr>
            <p:ph type="title"/>
          </p:nvPr>
        </p:nvSpPr>
        <p:spPr>
          <a:xfrm>
            <a:off x="1191965" y="1084729"/>
            <a:ext cx="9361735" cy="1067921"/>
          </a:xfrm>
        </p:spPr>
        <p:txBody>
          <a:bodyPr anchor="b">
            <a:normAutofit/>
          </a:bodyPr>
          <a:lstStyle/>
          <a:p>
            <a:r>
              <a:rPr lang="en-US" sz="4800" dirty="0">
                <a:latin typeface="Calibri" panose="020F0502020204030204" pitchFamily="34" charset="0"/>
                <a:cs typeface="Calibri" panose="020F0502020204030204" pitchFamily="34" charset="0"/>
              </a:rPr>
              <a:t>TIPS</a:t>
            </a:r>
          </a:p>
        </p:txBody>
      </p:sp>
      <p:sp>
        <p:nvSpPr>
          <p:cNvPr id="3" name="Content Placeholder 2">
            <a:extLst>
              <a:ext uri="{FF2B5EF4-FFF2-40B4-BE49-F238E27FC236}">
                <a16:creationId xmlns:a16="http://schemas.microsoft.com/office/drawing/2014/main" id="{A8DE0206-3BFB-47EE-A950-4C17D79F3C07}"/>
              </a:ext>
            </a:extLst>
          </p:cNvPr>
          <p:cNvSpPr>
            <a:spLocks noGrp="1"/>
          </p:cNvSpPr>
          <p:nvPr>
            <p:ph idx="1"/>
          </p:nvPr>
        </p:nvSpPr>
        <p:spPr>
          <a:xfrm>
            <a:off x="1191964" y="2502184"/>
            <a:ext cx="10257085" cy="3271087"/>
          </a:xfrm>
        </p:spPr>
        <p:txBody>
          <a:bodyPr anchor="t">
            <a:normAutofit lnSpcReduction="10000"/>
          </a:bodyPr>
          <a:lstStyle/>
          <a:p>
            <a:r>
              <a:rPr lang="en-US" sz="2400" dirty="0"/>
              <a:t>Do not allow yourself to be rushed through checking identification</a:t>
            </a:r>
          </a:p>
          <a:p>
            <a:r>
              <a:rPr lang="en-US" sz="2400" dirty="0"/>
              <a:t>Never make an exception to the signer appearing before you (if your signer is signing for someone else, they MUST have a POA to prove their authority to do so)</a:t>
            </a:r>
          </a:p>
          <a:p>
            <a:r>
              <a:rPr lang="en-US" sz="2400" dirty="0"/>
              <a:t>Pick a method for checking ID and use it consistently</a:t>
            </a:r>
          </a:p>
          <a:p>
            <a:r>
              <a:rPr lang="en-US" sz="2400" dirty="0"/>
              <a:t>If you have concerns, ask for a second form of ID</a:t>
            </a:r>
          </a:p>
          <a:p>
            <a:r>
              <a:rPr lang="en-US" sz="2400" dirty="0"/>
              <a:t>More information and suggestions: </a:t>
            </a:r>
            <a:r>
              <a:rPr lang="en-US" sz="2400" dirty="0">
                <a:hlinkClick r:id="rId3"/>
              </a:rPr>
              <a:t>https://www.oregon.gov/olcc/docs/responsible_vendor_program/RVP_Tips_CheckingID.pdf</a:t>
            </a:r>
            <a:endParaRPr lang="en-US" sz="2400" dirty="0"/>
          </a:p>
          <a:p>
            <a:endParaRPr lang="en-US" sz="1700" dirty="0"/>
          </a:p>
        </p:txBody>
      </p:sp>
    </p:spTree>
    <p:extLst>
      <p:ext uri="{BB962C8B-B14F-4D97-AF65-F5344CB8AC3E}">
        <p14:creationId xmlns:p14="http://schemas.microsoft.com/office/powerpoint/2010/main" val="1874864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7465CB2-E160-4D8E-B8B3-B7AFCAFC5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F79C704-FD27-4BBA-A751-4A80EDB173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1A8FFABF-F1A6-4C80-A0A6-29F3162FE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4C1E4B-EA97-41D4-855C-680107905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0A9171E0-7F2D-1760-EFB7-769632A03304}"/>
              </a:ext>
            </a:extLst>
          </p:cNvPr>
          <p:cNvSpPr>
            <a:spLocks noGrp="1"/>
          </p:cNvSpPr>
          <p:nvPr>
            <p:ph type="title"/>
          </p:nvPr>
        </p:nvSpPr>
        <p:spPr>
          <a:xfrm>
            <a:off x="1357793" y="1468583"/>
            <a:ext cx="4074820" cy="3900512"/>
          </a:xfrm>
        </p:spPr>
        <p:txBody>
          <a:bodyPr anchor="t">
            <a:normAutofit/>
          </a:bodyPr>
          <a:lstStyle/>
          <a:p>
            <a:r>
              <a:rPr lang="en-US" sz="4800">
                <a:latin typeface="+mn-lt"/>
              </a:rPr>
              <a:t>Personal Safety</a:t>
            </a:r>
          </a:p>
        </p:txBody>
      </p:sp>
      <p:sp>
        <p:nvSpPr>
          <p:cNvPr id="3" name="Content Placeholder 2">
            <a:extLst>
              <a:ext uri="{FF2B5EF4-FFF2-40B4-BE49-F238E27FC236}">
                <a16:creationId xmlns:a16="http://schemas.microsoft.com/office/drawing/2014/main" id="{14B2546B-915F-FB5C-F89C-8107CD58AFCD}"/>
              </a:ext>
            </a:extLst>
          </p:cNvPr>
          <p:cNvSpPr>
            <a:spLocks noGrp="1"/>
          </p:cNvSpPr>
          <p:nvPr>
            <p:ph idx="1"/>
          </p:nvPr>
        </p:nvSpPr>
        <p:spPr>
          <a:xfrm>
            <a:off x="5432613" y="1292668"/>
            <a:ext cx="5630339" cy="4455332"/>
          </a:xfrm>
        </p:spPr>
        <p:txBody>
          <a:bodyPr anchor="b">
            <a:normAutofit lnSpcReduction="10000"/>
          </a:bodyPr>
          <a:lstStyle/>
          <a:p>
            <a:r>
              <a:rPr lang="en-US" sz="2000" dirty="0"/>
              <a:t>When traveling to customers, exercise caution about location</a:t>
            </a:r>
          </a:p>
          <a:p>
            <a:pPr lvl="1"/>
            <a:r>
              <a:rPr lang="en-US" sz="2000" dirty="0"/>
              <a:t>Make sure someone knows where you are and when you plan to return</a:t>
            </a:r>
          </a:p>
          <a:p>
            <a:r>
              <a:rPr lang="en-US" sz="2000" dirty="0"/>
              <a:t>If you are concerned about meeting someone in private, meet at a public place</a:t>
            </a:r>
          </a:p>
          <a:p>
            <a:pPr lvl="1"/>
            <a:r>
              <a:rPr lang="en-US" sz="2000" dirty="0"/>
              <a:t>Provide as much privacy as you can</a:t>
            </a:r>
          </a:p>
          <a:p>
            <a:pPr lvl="1"/>
            <a:r>
              <a:rPr lang="en-US" sz="2000" dirty="0"/>
              <a:t>Be vigilant about protecting signer information</a:t>
            </a:r>
          </a:p>
          <a:p>
            <a:r>
              <a:rPr lang="en-US" sz="2000" dirty="0"/>
              <a:t>If you feel your safety is in danger if you refuse a notarization:</a:t>
            </a:r>
          </a:p>
          <a:p>
            <a:pPr lvl="1"/>
            <a:r>
              <a:rPr lang="en-US" sz="2000" dirty="0"/>
              <a:t>Complete the notarization</a:t>
            </a:r>
          </a:p>
          <a:p>
            <a:pPr lvl="1"/>
            <a:r>
              <a:rPr lang="en-US" sz="2000" dirty="0"/>
              <a:t>Contact law enforcement as soon as you have gotten to a safe place</a:t>
            </a:r>
          </a:p>
          <a:p>
            <a:pPr marL="457200" lvl="1" indent="0">
              <a:buNone/>
            </a:pPr>
            <a:endParaRPr lang="en-US" sz="1700" dirty="0"/>
          </a:p>
        </p:txBody>
      </p:sp>
    </p:spTree>
    <p:extLst>
      <p:ext uri="{BB962C8B-B14F-4D97-AF65-F5344CB8AC3E}">
        <p14:creationId xmlns:p14="http://schemas.microsoft.com/office/powerpoint/2010/main" val="1220031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6" name="Rectangle 15">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14A1B69-F82D-4322-9669-42AC0CB70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678" y="0"/>
            <a:ext cx="11145980" cy="6870723"/>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D211B72F-3EE6-FA44-BC70-9290F1D2BB8F}"/>
              </a:ext>
            </a:extLst>
          </p:cNvPr>
          <p:cNvSpPr>
            <a:spLocks noGrp="1"/>
          </p:cNvSpPr>
          <p:nvPr>
            <p:ph type="title"/>
          </p:nvPr>
        </p:nvSpPr>
        <p:spPr>
          <a:xfrm>
            <a:off x="586787" y="94805"/>
            <a:ext cx="9319214" cy="1086295"/>
          </a:xfrm>
        </p:spPr>
        <p:txBody>
          <a:bodyPr anchor="b">
            <a:normAutofit/>
          </a:bodyPr>
          <a:lstStyle/>
          <a:p>
            <a:pPr algn="ctr"/>
            <a:r>
              <a:rPr lang="en-US" sz="4800" dirty="0">
                <a:latin typeface="+mn-lt"/>
              </a:rPr>
              <a:t>Avoiding scams</a:t>
            </a:r>
          </a:p>
        </p:txBody>
      </p:sp>
      <p:sp>
        <p:nvSpPr>
          <p:cNvPr id="3" name="Content Placeholder 2">
            <a:extLst>
              <a:ext uri="{FF2B5EF4-FFF2-40B4-BE49-F238E27FC236}">
                <a16:creationId xmlns:a16="http://schemas.microsoft.com/office/drawing/2014/main" id="{03DA75AE-9D61-1D07-420E-B68E5D65A195}"/>
              </a:ext>
            </a:extLst>
          </p:cNvPr>
          <p:cNvSpPr>
            <a:spLocks noGrp="1"/>
          </p:cNvSpPr>
          <p:nvPr>
            <p:ph idx="1"/>
          </p:nvPr>
        </p:nvSpPr>
        <p:spPr>
          <a:xfrm>
            <a:off x="1073822" y="1738117"/>
            <a:ext cx="10376037" cy="3381765"/>
          </a:xfrm>
        </p:spPr>
        <p:txBody>
          <a:bodyPr>
            <a:normAutofit lnSpcReduction="10000"/>
          </a:bodyPr>
          <a:lstStyle/>
          <a:p>
            <a:pPr marL="219456" indent="-219456" defTabSz="877824">
              <a:spcBef>
                <a:spcPts val="960"/>
              </a:spcBef>
            </a:pPr>
            <a:r>
              <a:rPr lang="en-US" sz="2400" kern="1200" dirty="0">
                <a:solidFill>
                  <a:schemeClr val="tx1"/>
                </a:solidFill>
                <a:latin typeface="+mn-lt"/>
                <a:ea typeface="+mn-ea"/>
                <a:cs typeface="+mn-cs"/>
              </a:rPr>
              <a:t>Evaluating websites:</a:t>
            </a:r>
          </a:p>
          <a:p>
            <a:pPr marL="658368" lvl="1" indent="-219456" defTabSz="877824">
              <a:spcBef>
                <a:spcPts val="480"/>
              </a:spcBef>
            </a:pPr>
            <a:r>
              <a:rPr lang="en-US" kern="1200" dirty="0">
                <a:solidFill>
                  <a:schemeClr val="tx1"/>
                </a:solidFill>
                <a:latin typeface="+mn-lt"/>
                <a:ea typeface="+mn-ea"/>
                <a:cs typeface="+mn-cs"/>
              </a:rPr>
              <a:t>Check to see who is behind them (organization? individual?)</a:t>
            </a:r>
          </a:p>
          <a:p>
            <a:pPr marL="658368" lvl="1" indent="-219456" defTabSz="877824">
              <a:spcBef>
                <a:spcPts val="480"/>
              </a:spcBef>
            </a:pPr>
            <a:r>
              <a:rPr lang="en-US" kern="1200" dirty="0">
                <a:solidFill>
                  <a:schemeClr val="tx1"/>
                </a:solidFill>
                <a:latin typeface="+mn-lt"/>
                <a:ea typeface="+mn-ea"/>
                <a:cs typeface="+mn-cs"/>
              </a:rPr>
              <a:t>Examine their qualifications for expertise (appropriate training and certification?)</a:t>
            </a:r>
          </a:p>
          <a:p>
            <a:pPr marL="658368" lvl="1" indent="-219456" defTabSz="877824">
              <a:spcBef>
                <a:spcPts val="480"/>
              </a:spcBef>
            </a:pPr>
            <a:r>
              <a:rPr lang="en-US" kern="1200" dirty="0">
                <a:solidFill>
                  <a:schemeClr val="tx1"/>
                </a:solidFill>
                <a:latin typeface="+mn-lt"/>
                <a:ea typeface="+mn-ea"/>
                <a:cs typeface="+mn-cs"/>
              </a:rPr>
              <a:t>Consider their services, particularly if they are charging a fee (is this something you could do for yourself?)</a:t>
            </a:r>
          </a:p>
          <a:p>
            <a:pPr marL="658368" lvl="1" indent="-219456" defTabSz="877824">
              <a:spcBef>
                <a:spcPts val="480"/>
              </a:spcBef>
            </a:pPr>
            <a:r>
              <a:rPr lang="en-US" kern="1200" dirty="0">
                <a:solidFill>
                  <a:schemeClr val="tx1"/>
                </a:solidFill>
                <a:latin typeface="+mn-lt"/>
                <a:ea typeface="+mn-ea"/>
                <a:cs typeface="+mn-cs"/>
              </a:rPr>
              <a:t>Evaluate their claims (are they realistic, given the fees mandated by Oregon statute?)</a:t>
            </a:r>
          </a:p>
          <a:p>
            <a:pPr marL="658368" lvl="1" indent="-219456" defTabSz="877824">
              <a:spcBef>
                <a:spcPts val="480"/>
              </a:spcBef>
            </a:pPr>
            <a:r>
              <a:rPr lang="en-US" kern="1200" dirty="0">
                <a:solidFill>
                  <a:schemeClr val="tx1"/>
                </a:solidFill>
                <a:latin typeface="+mn-lt"/>
                <a:ea typeface="+mn-ea"/>
                <a:cs typeface="+mn-cs"/>
              </a:rPr>
              <a:t>National professional organizations are your best source for properly-vetted information</a:t>
            </a:r>
          </a:p>
          <a:p>
            <a:pPr marL="438912" lvl="1" indent="0" defTabSz="877824">
              <a:spcBef>
                <a:spcPts val="480"/>
              </a:spcBef>
              <a:buNone/>
            </a:pPr>
            <a:endParaRPr lang="en-US" kern="1200" dirty="0">
              <a:solidFill>
                <a:schemeClr val="tx1"/>
              </a:solidFill>
              <a:latin typeface="+mn-lt"/>
              <a:ea typeface="+mn-ea"/>
              <a:cs typeface="+mn-cs"/>
            </a:endParaRPr>
          </a:p>
          <a:p>
            <a:pPr lvl="1"/>
            <a:endParaRPr lang="en-US" sz="1700" dirty="0"/>
          </a:p>
        </p:txBody>
      </p:sp>
      <p:sp>
        <p:nvSpPr>
          <p:cNvPr id="4" name="TextBox 3">
            <a:extLst>
              <a:ext uri="{FF2B5EF4-FFF2-40B4-BE49-F238E27FC236}">
                <a16:creationId xmlns:a16="http://schemas.microsoft.com/office/drawing/2014/main" id="{C8BA7229-748E-0E6B-F47F-07691267728A}"/>
              </a:ext>
            </a:extLst>
          </p:cNvPr>
          <p:cNvSpPr txBox="1"/>
          <p:nvPr/>
        </p:nvSpPr>
        <p:spPr>
          <a:xfrm>
            <a:off x="2306607" y="5742887"/>
            <a:ext cx="7194288" cy="561988"/>
          </a:xfrm>
          <a:prstGeom prst="rect">
            <a:avLst/>
          </a:prstGeom>
          <a:noFill/>
        </p:spPr>
        <p:txBody>
          <a:bodyPr wrap="square" rtlCol="0">
            <a:spAutoFit/>
          </a:bodyPr>
          <a:lstStyle/>
          <a:p>
            <a:pPr defTabSz="877824">
              <a:spcAft>
                <a:spcPts val="600"/>
              </a:spcAft>
            </a:pPr>
            <a:r>
              <a:rPr lang="en-US" sz="3072" kern="1200" dirty="0">
                <a:solidFill>
                  <a:schemeClr val="tx1"/>
                </a:solidFill>
                <a:latin typeface="+mn-lt"/>
                <a:ea typeface="+mn-ea"/>
                <a:cs typeface="+mn-cs"/>
              </a:rPr>
              <a:t>Common sense is your best self-defense!</a:t>
            </a:r>
            <a:endParaRPr lang="en-US" sz="3200" dirty="0"/>
          </a:p>
        </p:txBody>
      </p:sp>
    </p:spTree>
    <p:extLst>
      <p:ext uri="{BB962C8B-B14F-4D97-AF65-F5344CB8AC3E}">
        <p14:creationId xmlns:p14="http://schemas.microsoft.com/office/powerpoint/2010/main" val="1114493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1"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D501E8-95D5-E8A2-C267-10BBE8294400}"/>
              </a:ext>
            </a:extLst>
          </p:cNvPr>
          <p:cNvSpPr>
            <a:spLocks noGrp="1"/>
          </p:cNvSpPr>
          <p:nvPr>
            <p:ph type="title"/>
          </p:nvPr>
        </p:nvSpPr>
        <p:spPr>
          <a:xfrm>
            <a:off x="1119776" y="730815"/>
            <a:ext cx="8553614" cy="875383"/>
          </a:xfrm>
        </p:spPr>
        <p:txBody>
          <a:bodyPr anchor="b">
            <a:normAutofit/>
          </a:bodyPr>
          <a:lstStyle/>
          <a:p>
            <a:r>
              <a:rPr lang="en-US" dirty="0">
                <a:latin typeface="+mn-lt"/>
              </a:rPr>
              <a:t>Resources</a:t>
            </a:r>
          </a:p>
        </p:txBody>
      </p:sp>
      <p:sp>
        <p:nvSpPr>
          <p:cNvPr id="3" name="Content Placeholder 2">
            <a:extLst>
              <a:ext uri="{FF2B5EF4-FFF2-40B4-BE49-F238E27FC236}">
                <a16:creationId xmlns:a16="http://schemas.microsoft.com/office/drawing/2014/main" id="{16110A39-A78E-9CCB-3E6D-00DAF7D9D988}"/>
              </a:ext>
            </a:extLst>
          </p:cNvPr>
          <p:cNvSpPr>
            <a:spLocks noGrp="1"/>
          </p:cNvSpPr>
          <p:nvPr>
            <p:ph idx="1"/>
          </p:nvPr>
        </p:nvSpPr>
        <p:spPr>
          <a:xfrm>
            <a:off x="876654" y="2004912"/>
            <a:ext cx="9906960" cy="1424087"/>
          </a:xfrm>
        </p:spPr>
        <p:txBody>
          <a:bodyPr anchor="t">
            <a:normAutofit/>
          </a:bodyPr>
          <a:lstStyle/>
          <a:p>
            <a:r>
              <a:rPr lang="en-US" dirty="0"/>
              <a:t>National professional organizations for notaries:</a:t>
            </a:r>
          </a:p>
          <a:p>
            <a:pPr lvl="1"/>
            <a:r>
              <a:rPr lang="en-US" sz="2800" dirty="0"/>
              <a:t>National Notary Association: </a:t>
            </a:r>
            <a:r>
              <a:rPr lang="en-US" sz="2800" dirty="0">
                <a:hlinkClick r:id="rId3"/>
              </a:rPr>
              <a:t>https://www.nationalnotary.org/</a:t>
            </a:r>
            <a:endParaRPr lang="en-US" sz="2800" dirty="0"/>
          </a:p>
          <a:p>
            <a:pPr lvl="1"/>
            <a:r>
              <a:rPr lang="en-US" sz="2800" dirty="0"/>
              <a:t>American Society of Notaries: </a:t>
            </a:r>
            <a:r>
              <a:rPr lang="en-US" sz="2800" dirty="0">
                <a:hlinkClick r:id="rId4"/>
              </a:rPr>
              <a:t>https://www.asnnotary.org/</a:t>
            </a:r>
            <a:r>
              <a:rPr lang="en-US" sz="2800" dirty="0"/>
              <a:t> </a:t>
            </a:r>
          </a:p>
        </p:txBody>
      </p:sp>
      <p:sp>
        <p:nvSpPr>
          <p:cNvPr id="4" name="TextBox 3">
            <a:extLst>
              <a:ext uri="{FF2B5EF4-FFF2-40B4-BE49-F238E27FC236}">
                <a16:creationId xmlns:a16="http://schemas.microsoft.com/office/drawing/2014/main" id="{0E058F4D-14DA-E27D-CACA-839D827F557A}"/>
              </a:ext>
            </a:extLst>
          </p:cNvPr>
          <p:cNvSpPr txBox="1"/>
          <p:nvPr/>
        </p:nvSpPr>
        <p:spPr>
          <a:xfrm>
            <a:off x="876654" y="3600939"/>
            <a:ext cx="9906960" cy="2523768"/>
          </a:xfrm>
          <a:prstGeom prst="rect">
            <a:avLst/>
          </a:prstGeom>
          <a:noFill/>
        </p:spPr>
        <p:txBody>
          <a:bodyPr wrap="square" rtlCol="0">
            <a:spAutoFit/>
          </a:bodyPr>
          <a:lstStyle/>
          <a:p>
            <a:pPr marL="285750" indent="-285750">
              <a:buFont typeface="Arial" panose="020B0604020202020204" pitchFamily="34" charset="0"/>
              <a:buChar char="•"/>
            </a:pPr>
            <a:r>
              <a:rPr lang="en-US" sz="2800" dirty="0"/>
              <a:t>Support for your notary small business:</a:t>
            </a:r>
          </a:p>
          <a:p>
            <a:pPr marL="742950" lvl="1" indent="-285750">
              <a:buFont typeface="Arial" panose="020B0604020202020204" pitchFamily="34" charset="0"/>
              <a:buChar char="•"/>
            </a:pPr>
            <a:r>
              <a:rPr lang="en-US" sz="2800" dirty="0" err="1"/>
              <a:t>BusinessXpress</a:t>
            </a:r>
            <a:r>
              <a:rPr lang="en-US" sz="2800" dirty="0"/>
              <a:t>: </a:t>
            </a:r>
            <a:r>
              <a:rPr lang="en-US" sz="2800" dirty="0">
                <a:hlinkClick r:id="rId5"/>
              </a:rPr>
              <a:t>https://www.oregon.gov/business/Pages/index.aspx</a:t>
            </a:r>
            <a:r>
              <a:rPr lang="en-US" sz="2800" dirty="0"/>
              <a:t> </a:t>
            </a:r>
          </a:p>
          <a:p>
            <a:pPr marL="742950" lvl="1" indent="-285750">
              <a:buFont typeface="Arial" panose="020B0604020202020204" pitchFamily="34" charset="0"/>
              <a:buChar char="•"/>
            </a:pPr>
            <a:r>
              <a:rPr lang="en-US" sz="2800" dirty="0"/>
              <a:t>SBDC: </a:t>
            </a:r>
            <a:r>
              <a:rPr lang="en-US" sz="2800" dirty="0">
                <a:hlinkClick r:id="rId6"/>
              </a:rPr>
              <a:t>https://oregonsbdc.org/</a:t>
            </a:r>
            <a:r>
              <a:rPr lang="en-US" sz="2800" dirty="0"/>
              <a:t> </a:t>
            </a:r>
          </a:p>
          <a:p>
            <a:pPr marL="742950" lvl="1" indent="-285750">
              <a:buFont typeface="Arial" panose="020B0604020202020204" pitchFamily="34" charset="0"/>
              <a:buChar char="•"/>
            </a:pPr>
            <a:r>
              <a:rPr lang="en-US" sz="2800" dirty="0"/>
              <a:t>SCORE: </a:t>
            </a:r>
            <a:r>
              <a:rPr lang="en-US" sz="2800" dirty="0">
                <a:hlinkClick r:id="rId7"/>
              </a:rPr>
              <a:t>https://www.score.org/</a:t>
            </a:r>
            <a:r>
              <a:rPr lang="en-US" sz="2800" dirty="0"/>
              <a:t> </a:t>
            </a:r>
          </a:p>
          <a:p>
            <a:endParaRPr lang="en-US" dirty="0"/>
          </a:p>
        </p:txBody>
      </p:sp>
    </p:spTree>
    <p:extLst>
      <p:ext uri="{BB962C8B-B14F-4D97-AF65-F5344CB8AC3E}">
        <p14:creationId xmlns:p14="http://schemas.microsoft.com/office/powerpoint/2010/main" val="3544415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9DF772F-A79B-48F9-8B22-3B11AB306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745696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extBox 1">
            <a:extLst>
              <a:ext uri="{FF2B5EF4-FFF2-40B4-BE49-F238E27FC236}">
                <a16:creationId xmlns:a16="http://schemas.microsoft.com/office/drawing/2014/main" id="{CD7A3BF0-657D-D127-3C6F-9C98B5192D65}"/>
              </a:ext>
            </a:extLst>
          </p:cNvPr>
          <p:cNvSpPr txBox="1"/>
          <p:nvPr/>
        </p:nvSpPr>
        <p:spPr>
          <a:xfrm>
            <a:off x="961517" y="2081096"/>
            <a:ext cx="6611012" cy="2941544"/>
          </a:xfrm>
          <a:prstGeom prst="rect">
            <a:avLst/>
          </a:prstGeom>
        </p:spPr>
        <p:txBody>
          <a:bodyPr vert="horz" lIns="91440" tIns="45720" rIns="91440" bIns="45720" rtlCol="0">
            <a:normAutofit fontScale="92500" lnSpcReduction="20000"/>
          </a:bodyPr>
          <a:lstStyle/>
          <a:p>
            <a:pPr>
              <a:lnSpc>
                <a:spcPct val="90000"/>
              </a:lnSpc>
              <a:spcAft>
                <a:spcPts val="600"/>
              </a:spcAft>
            </a:pPr>
            <a:r>
              <a:rPr lang="en-US" sz="2800" dirty="0">
                <a:hlinkClick r:id="rId3"/>
              </a:rPr>
              <a:t>CorporationDivision.SOS@sos.Oregon.gov</a:t>
            </a:r>
            <a:endParaRPr lang="en-US" sz="2800" dirty="0"/>
          </a:p>
          <a:p>
            <a:pPr>
              <a:lnSpc>
                <a:spcPct val="90000"/>
              </a:lnSpc>
              <a:spcAft>
                <a:spcPts val="600"/>
              </a:spcAft>
            </a:pPr>
            <a:r>
              <a:rPr lang="en-US" sz="2800" dirty="0"/>
              <a:t>sos.oregon.gov/business</a:t>
            </a:r>
          </a:p>
          <a:p>
            <a:pPr>
              <a:lnSpc>
                <a:spcPct val="90000"/>
              </a:lnSpc>
              <a:spcAft>
                <a:spcPts val="600"/>
              </a:spcAft>
            </a:pPr>
            <a:r>
              <a:rPr lang="en-US" sz="2800" dirty="0"/>
              <a:t>503-986-2200</a:t>
            </a:r>
          </a:p>
          <a:p>
            <a:pPr indent="-228600">
              <a:lnSpc>
                <a:spcPct val="90000"/>
              </a:lnSpc>
              <a:spcAft>
                <a:spcPts val="600"/>
              </a:spcAft>
              <a:buFont typeface="Arial" panose="020B0604020202020204" pitchFamily="34" charset="0"/>
              <a:buChar char="•"/>
            </a:pPr>
            <a:endParaRPr lang="en-US" sz="2800" dirty="0"/>
          </a:p>
          <a:p>
            <a:pPr>
              <a:lnSpc>
                <a:spcPct val="90000"/>
              </a:lnSpc>
              <a:spcAft>
                <a:spcPts val="600"/>
              </a:spcAft>
            </a:pPr>
            <a:endParaRPr lang="en-US" sz="2800" dirty="0"/>
          </a:p>
          <a:p>
            <a:pPr indent="-228600">
              <a:lnSpc>
                <a:spcPct val="90000"/>
              </a:lnSpc>
              <a:spcAft>
                <a:spcPts val="600"/>
              </a:spcAft>
              <a:buFont typeface="Arial" panose="020B0604020202020204" pitchFamily="34" charset="0"/>
              <a:buChar char="•"/>
            </a:pPr>
            <a:endParaRPr lang="en-US" sz="2800" dirty="0"/>
          </a:p>
          <a:p>
            <a:pPr>
              <a:lnSpc>
                <a:spcPct val="90000"/>
              </a:lnSpc>
              <a:spcAft>
                <a:spcPts val="600"/>
              </a:spcAft>
            </a:pPr>
            <a:r>
              <a:rPr lang="en-US" sz="2800" dirty="0"/>
              <a:t>Notary Team: </a:t>
            </a:r>
            <a:r>
              <a:rPr lang="en-US" sz="2800" dirty="0">
                <a:hlinkClick r:id="rId4"/>
              </a:rPr>
              <a:t>NotarySeminar.SOS@sos.Oregon.gov</a:t>
            </a:r>
            <a:endParaRPr lang="en-US" sz="2800" dirty="0"/>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p:txBody>
      </p:sp>
    </p:spTree>
    <p:extLst>
      <p:ext uri="{BB962C8B-B14F-4D97-AF65-F5344CB8AC3E}">
        <p14:creationId xmlns:p14="http://schemas.microsoft.com/office/powerpoint/2010/main" val="24033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9">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11">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13">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15">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35282AC-31DE-E473-2C88-A55E3C5C8A21}"/>
              </a:ext>
            </a:extLst>
          </p:cNvPr>
          <p:cNvSpPr>
            <a:spLocks noGrp="1"/>
          </p:cNvSpPr>
          <p:nvPr>
            <p:ph idx="1"/>
          </p:nvPr>
        </p:nvSpPr>
        <p:spPr>
          <a:xfrm>
            <a:off x="544266" y="1967422"/>
            <a:ext cx="10295184" cy="3600095"/>
          </a:xfrm>
        </p:spPr>
        <p:txBody>
          <a:bodyPr anchor="t">
            <a:normAutofit/>
          </a:bodyPr>
          <a:lstStyle/>
          <a:p>
            <a:pPr marL="0" indent="0" algn="ctr">
              <a:buNone/>
            </a:pPr>
            <a:r>
              <a:rPr lang="en-US" sz="4400" dirty="0"/>
              <a:t>Special situations in practice</a:t>
            </a:r>
          </a:p>
          <a:p>
            <a:pPr marL="0" indent="0" algn="ctr">
              <a:buNone/>
            </a:pPr>
            <a:endParaRPr lang="en-US" sz="1800" dirty="0"/>
          </a:p>
          <a:p>
            <a:pPr lvl="1"/>
            <a:r>
              <a:rPr lang="en-US" sz="2800" dirty="0"/>
              <a:t>I-9 verifications</a:t>
            </a:r>
          </a:p>
          <a:p>
            <a:pPr lvl="1"/>
            <a:r>
              <a:rPr lang="en-US" sz="2800" dirty="0"/>
              <a:t>Concerns about signer willingness and capacity</a:t>
            </a:r>
          </a:p>
          <a:p>
            <a:pPr lvl="1"/>
            <a:r>
              <a:rPr lang="en-US" sz="2800" dirty="0"/>
              <a:t>Identifying fraudulent IDs</a:t>
            </a:r>
          </a:p>
          <a:p>
            <a:pPr algn="ctr"/>
            <a:endParaRPr lang="en-US" sz="1800" dirty="0"/>
          </a:p>
        </p:txBody>
      </p:sp>
    </p:spTree>
    <p:extLst>
      <p:ext uri="{BB962C8B-B14F-4D97-AF65-F5344CB8AC3E}">
        <p14:creationId xmlns:p14="http://schemas.microsoft.com/office/powerpoint/2010/main" val="133246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9DF772F-A79B-48F9-8B22-3B11AB306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745696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F4C1FADB-79E4-76A2-29AF-D41A10024E25}"/>
              </a:ext>
            </a:extLst>
          </p:cNvPr>
          <p:cNvSpPr>
            <a:spLocks noGrp="1"/>
          </p:cNvSpPr>
          <p:nvPr>
            <p:ph type="title"/>
          </p:nvPr>
        </p:nvSpPr>
        <p:spPr>
          <a:xfrm>
            <a:off x="1191966" y="900622"/>
            <a:ext cx="6611012" cy="1893524"/>
          </a:xfrm>
        </p:spPr>
        <p:txBody>
          <a:bodyPr anchor="b">
            <a:normAutofit/>
          </a:bodyPr>
          <a:lstStyle/>
          <a:p>
            <a:r>
              <a:rPr lang="en-US" sz="4800"/>
              <a:t>I-9 Verifications</a:t>
            </a:r>
          </a:p>
        </p:txBody>
      </p:sp>
      <p:sp>
        <p:nvSpPr>
          <p:cNvPr id="3" name="Content Placeholder 2">
            <a:extLst>
              <a:ext uri="{FF2B5EF4-FFF2-40B4-BE49-F238E27FC236}">
                <a16:creationId xmlns:a16="http://schemas.microsoft.com/office/drawing/2014/main" id="{B3E9240F-550F-A844-AD89-4DE2F43DBB61}"/>
              </a:ext>
            </a:extLst>
          </p:cNvPr>
          <p:cNvSpPr>
            <a:spLocks noGrp="1"/>
          </p:cNvSpPr>
          <p:nvPr>
            <p:ph idx="1"/>
          </p:nvPr>
        </p:nvSpPr>
        <p:spPr>
          <a:xfrm>
            <a:off x="1191966" y="2965593"/>
            <a:ext cx="6611012" cy="2941544"/>
          </a:xfrm>
        </p:spPr>
        <p:txBody>
          <a:bodyPr>
            <a:normAutofit/>
          </a:bodyPr>
          <a:lstStyle/>
          <a:p>
            <a:r>
              <a:rPr lang="en-US" sz="1800"/>
              <a:t>Require verification of identity, so employees often sent to notaries</a:t>
            </a:r>
          </a:p>
          <a:p>
            <a:r>
              <a:rPr lang="en-US" sz="1800"/>
              <a:t>Do not have notary certificate wording</a:t>
            </a:r>
          </a:p>
          <a:p>
            <a:r>
              <a:rPr lang="en-US" sz="1800"/>
              <a:t>Do not require notary stamp</a:t>
            </a:r>
          </a:p>
          <a:p>
            <a:r>
              <a:rPr lang="en-US" sz="1800"/>
              <a:t>I-9 verification is not a notarial act</a:t>
            </a:r>
          </a:p>
          <a:p>
            <a:r>
              <a:rPr lang="en-US" sz="1800"/>
              <a:t>Notary may only perform I-9 verification as a representative of the hiring company</a:t>
            </a:r>
          </a:p>
          <a:p>
            <a:endParaRPr lang="en-US" sz="1800"/>
          </a:p>
        </p:txBody>
      </p:sp>
    </p:spTree>
    <p:extLst>
      <p:ext uri="{BB962C8B-B14F-4D97-AF65-F5344CB8AC3E}">
        <p14:creationId xmlns:p14="http://schemas.microsoft.com/office/powerpoint/2010/main" val="3138150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3D4464D8-FD41-4EA2-9094-791BB1112F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1">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1" name="Rectangle 13">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15">
            <a:extLst>
              <a:ext uri="{FF2B5EF4-FFF2-40B4-BE49-F238E27FC236}">
                <a16:creationId xmlns:a16="http://schemas.microsoft.com/office/drawing/2014/main" id="{59DF772F-A79B-48F9-8B22-3B11AB306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745696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B7D99B0A-9419-7A4B-645A-2E6B50FCD22E}"/>
              </a:ext>
            </a:extLst>
          </p:cNvPr>
          <p:cNvSpPr>
            <a:spLocks noGrp="1"/>
          </p:cNvSpPr>
          <p:nvPr>
            <p:ph type="title"/>
          </p:nvPr>
        </p:nvSpPr>
        <p:spPr>
          <a:xfrm>
            <a:off x="1191966" y="791597"/>
            <a:ext cx="6428034" cy="1444822"/>
          </a:xfrm>
        </p:spPr>
        <p:txBody>
          <a:bodyPr anchor="b">
            <a:normAutofit/>
          </a:bodyPr>
          <a:lstStyle/>
          <a:p>
            <a:r>
              <a:rPr lang="en-US" dirty="0"/>
              <a:t>Concerns about signer willingness or capacity</a:t>
            </a:r>
          </a:p>
        </p:txBody>
      </p:sp>
      <p:sp>
        <p:nvSpPr>
          <p:cNvPr id="3" name="Content Placeholder 2">
            <a:extLst>
              <a:ext uri="{FF2B5EF4-FFF2-40B4-BE49-F238E27FC236}">
                <a16:creationId xmlns:a16="http://schemas.microsoft.com/office/drawing/2014/main" id="{0759EEE8-7781-57EC-DD86-5F368F4F11AD}"/>
              </a:ext>
            </a:extLst>
          </p:cNvPr>
          <p:cNvSpPr>
            <a:spLocks noGrp="1"/>
          </p:cNvSpPr>
          <p:nvPr>
            <p:ph idx="1"/>
          </p:nvPr>
        </p:nvSpPr>
        <p:spPr>
          <a:xfrm>
            <a:off x="810966" y="2298841"/>
            <a:ext cx="7184538" cy="3829984"/>
          </a:xfrm>
        </p:spPr>
        <p:txBody>
          <a:bodyPr>
            <a:noAutofit/>
          </a:bodyPr>
          <a:lstStyle/>
          <a:p>
            <a:r>
              <a:rPr lang="en-US" sz="2000" dirty="0"/>
              <a:t>Willingness</a:t>
            </a:r>
          </a:p>
          <a:p>
            <a:pPr lvl="1"/>
            <a:r>
              <a:rPr lang="en-US" sz="2000" dirty="0"/>
              <a:t>Speak to signer alone</a:t>
            </a:r>
          </a:p>
          <a:p>
            <a:pPr lvl="1"/>
            <a:r>
              <a:rPr lang="en-US" sz="2000" dirty="0"/>
              <a:t>Ask questions</a:t>
            </a:r>
          </a:p>
          <a:p>
            <a:pPr lvl="1"/>
            <a:r>
              <a:rPr lang="en-US" sz="2000" dirty="0"/>
              <a:t>Explain purpose of document if requested, NOT contents of document</a:t>
            </a:r>
          </a:p>
          <a:p>
            <a:pPr marL="457200" lvl="1" indent="0">
              <a:buNone/>
            </a:pPr>
            <a:endParaRPr lang="en-US" sz="2000" dirty="0"/>
          </a:p>
          <a:p>
            <a:r>
              <a:rPr lang="en-US" sz="2000" dirty="0"/>
              <a:t>Capacity</a:t>
            </a:r>
          </a:p>
          <a:p>
            <a:pPr lvl="1"/>
            <a:r>
              <a:rPr lang="en-US" sz="2000" dirty="0"/>
              <a:t>Determine whether temporary or ongoing</a:t>
            </a:r>
          </a:p>
          <a:p>
            <a:pPr lvl="2"/>
            <a:r>
              <a:rPr lang="en-US" dirty="0"/>
              <a:t>Ask clarifying questions</a:t>
            </a:r>
          </a:p>
          <a:p>
            <a:pPr lvl="2"/>
            <a:r>
              <a:rPr lang="en-US" dirty="0"/>
              <a:t>If temporary, you can arrange to perform notarization at another time</a:t>
            </a:r>
          </a:p>
          <a:p>
            <a:pPr marL="914400" lvl="2" indent="0">
              <a:buNone/>
            </a:pPr>
            <a:endParaRPr lang="en-US" sz="1400" dirty="0"/>
          </a:p>
        </p:txBody>
      </p:sp>
    </p:spTree>
    <p:extLst>
      <p:ext uri="{BB962C8B-B14F-4D97-AF65-F5344CB8AC3E}">
        <p14:creationId xmlns:p14="http://schemas.microsoft.com/office/powerpoint/2010/main" val="2990695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7465CB2-E160-4D8E-B8B3-B7AFCAFC5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F79C704-FD27-4BBA-A751-4A80EDB173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1A8FFABF-F1A6-4C80-A0A6-29F3162FE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4C1E4B-EA97-41D4-855C-680107905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D5367E30-178E-78FF-A6A8-62D7FAE77D3D}"/>
              </a:ext>
            </a:extLst>
          </p:cNvPr>
          <p:cNvSpPr>
            <a:spLocks noGrp="1"/>
          </p:cNvSpPr>
          <p:nvPr>
            <p:ph type="title"/>
          </p:nvPr>
        </p:nvSpPr>
        <p:spPr>
          <a:xfrm>
            <a:off x="1357792" y="1468583"/>
            <a:ext cx="8853008" cy="874567"/>
          </a:xfrm>
        </p:spPr>
        <p:txBody>
          <a:bodyPr anchor="t">
            <a:normAutofit/>
          </a:bodyPr>
          <a:lstStyle/>
          <a:p>
            <a:r>
              <a:rPr lang="en-US" sz="4800" dirty="0"/>
              <a:t>If diminished capacity is ongoing…</a:t>
            </a:r>
          </a:p>
        </p:txBody>
      </p:sp>
      <p:sp>
        <p:nvSpPr>
          <p:cNvPr id="3" name="Content Placeholder 2">
            <a:extLst>
              <a:ext uri="{FF2B5EF4-FFF2-40B4-BE49-F238E27FC236}">
                <a16:creationId xmlns:a16="http://schemas.microsoft.com/office/drawing/2014/main" id="{6D5B5C21-F61B-E401-493F-91C24D08D46D}"/>
              </a:ext>
            </a:extLst>
          </p:cNvPr>
          <p:cNvSpPr>
            <a:spLocks noGrp="1"/>
          </p:cNvSpPr>
          <p:nvPr>
            <p:ph idx="1"/>
          </p:nvPr>
        </p:nvSpPr>
        <p:spPr>
          <a:xfrm>
            <a:off x="1508313" y="2343151"/>
            <a:ext cx="8188137" cy="2571749"/>
          </a:xfrm>
        </p:spPr>
        <p:txBody>
          <a:bodyPr anchor="b">
            <a:noAutofit/>
          </a:bodyPr>
          <a:lstStyle/>
          <a:p>
            <a:r>
              <a:rPr lang="en-US" dirty="0"/>
              <a:t>Statute requires you to refuse the notarization if you have concerns about signer’s willingness or capacity</a:t>
            </a:r>
          </a:p>
          <a:p>
            <a:r>
              <a:rPr lang="en-US" dirty="0"/>
              <a:t>Concerned, and want to report?</a:t>
            </a:r>
          </a:p>
          <a:p>
            <a:pPr lvl="1"/>
            <a:r>
              <a:rPr lang="en-US" sz="2800" b="1" dirty="0"/>
              <a:t>Call</a:t>
            </a:r>
            <a:r>
              <a:rPr lang="en-US" sz="2800" dirty="0"/>
              <a:t> </a:t>
            </a:r>
            <a:r>
              <a:rPr lang="en-US" sz="2800" b="1" dirty="0"/>
              <a:t>1-855-503-SAFE</a:t>
            </a:r>
            <a:r>
              <a:rPr lang="en-US" sz="2800" dirty="0"/>
              <a:t> (7233)</a:t>
            </a:r>
          </a:p>
          <a:p>
            <a:pPr lvl="1"/>
            <a:r>
              <a:rPr lang="en-US" sz="2800" dirty="0"/>
              <a:t>click on </a:t>
            </a:r>
            <a:r>
              <a:rPr lang="en-US" sz="2800" u="sng" dirty="0"/>
              <a:t>www.oregon.gov/dhs/abuse</a:t>
            </a:r>
            <a:endParaRPr lang="en-US" sz="2800" dirty="0"/>
          </a:p>
        </p:txBody>
      </p:sp>
    </p:spTree>
    <p:extLst>
      <p:ext uri="{BB962C8B-B14F-4D97-AF65-F5344CB8AC3E}">
        <p14:creationId xmlns:p14="http://schemas.microsoft.com/office/powerpoint/2010/main" val="159050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9B5CDD-54B4-1221-8391-7691830C03A0}"/>
              </a:ext>
            </a:extLst>
          </p:cNvPr>
          <p:cNvSpPr>
            <a:spLocks noGrp="1"/>
          </p:cNvSpPr>
          <p:nvPr>
            <p:ph idx="1"/>
          </p:nvPr>
        </p:nvSpPr>
        <p:spPr>
          <a:xfrm>
            <a:off x="506165" y="1514605"/>
            <a:ext cx="9994378" cy="4181345"/>
          </a:xfrm>
        </p:spPr>
        <p:txBody>
          <a:bodyPr anchor="t">
            <a:normAutofit/>
          </a:bodyPr>
          <a:lstStyle/>
          <a:p>
            <a:pPr marL="0" indent="0">
              <a:buNone/>
            </a:pPr>
            <a:r>
              <a:rPr lang="en-US" sz="4400" dirty="0"/>
              <a:t>Special situations in journal entries</a:t>
            </a:r>
          </a:p>
          <a:p>
            <a:pPr marL="0" indent="0">
              <a:buNone/>
            </a:pPr>
            <a:endParaRPr lang="en-US" sz="1800" dirty="0"/>
          </a:p>
          <a:p>
            <a:pPr marL="742950" lvl="1" indent="-285750">
              <a:buFont typeface="Arial" panose="020B0604020202020204" pitchFamily="34" charset="0"/>
              <a:buChar char="•"/>
            </a:pPr>
            <a:r>
              <a:rPr lang="en-US" sz="2800" dirty="0"/>
              <a:t>Signature by 3</a:t>
            </a:r>
            <a:r>
              <a:rPr lang="en-US" sz="2800" baseline="30000" dirty="0"/>
              <a:t>rd</a:t>
            </a:r>
            <a:r>
              <a:rPr lang="en-US" sz="2800" dirty="0"/>
              <a:t> party</a:t>
            </a:r>
          </a:p>
          <a:p>
            <a:pPr marL="742950" lvl="1" indent="-285750">
              <a:buFont typeface="Arial" panose="020B0604020202020204" pitchFamily="34" charset="0"/>
              <a:buChar char="•"/>
            </a:pPr>
            <a:r>
              <a:rPr lang="en-US" sz="2800" dirty="0"/>
              <a:t>One person, two docs</a:t>
            </a:r>
          </a:p>
          <a:p>
            <a:pPr marL="742950" lvl="1" indent="-285750">
              <a:buFont typeface="Arial" panose="020B0604020202020204" pitchFamily="34" charset="0"/>
              <a:buChar char="•"/>
            </a:pPr>
            <a:r>
              <a:rPr lang="en-US" sz="2800" dirty="0"/>
              <a:t>One person, many docs</a:t>
            </a:r>
          </a:p>
          <a:p>
            <a:pPr marL="742950" lvl="1" indent="-285750">
              <a:buFont typeface="Arial" panose="020B0604020202020204" pitchFamily="34" charset="0"/>
              <a:buChar char="•"/>
            </a:pPr>
            <a:r>
              <a:rPr lang="en-US" sz="2800" dirty="0"/>
              <a:t>One person, many appearances</a:t>
            </a:r>
          </a:p>
          <a:p>
            <a:endParaRPr lang="en-US" sz="1800" dirty="0"/>
          </a:p>
        </p:txBody>
      </p:sp>
    </p:spTree>
    <p:extLst>
      <p:ext uri="{BB962C8B-B14F-4D97-AF65-F5344CB8AC3E}">
        <p14:creationId xmlns:p14="http://schemas.microsoft.com/office/powerpoint/2010/main" val="335975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7465CB2-E160-4D8E-B8B3-B7AFCAFC5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F79C704-FD27-4BBA-A751-4A80EDB173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1A8FFABF-F1A6-4C80-A0A6-29F3162FE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D4C1E4B-EA97-41D4-855C-680107905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A1E61CB8-7A5C-51BC-F05E-BF86F34263BF}"/>
              </a:ext>
            </a:extLst>
          </p:cNvPr>
          <p:cNvSpPr>
            <a:spLocks noGrp="1"/>
          </p:cNvSpPr>
          <p:nvPr>
            <p:ph type="title"/>
          </p:nvPr>
        </p:nvSpPr>
        <p:spPr>
          <a:xfrm>
            <a:off x="1357793" y="1468583"/>
            <a:ext cx="4074820" cy="3900512"/>
          </a:xfrm>
        </p:spPr>
        <p:txBody>
          <a:bodyPr anchor="t">
            <a:normAutofit/>
          </a:bodyPr>
          <a:lstStyle/>
          <a:p>
            <a:r>
              <a:rPr lang="en-US" sz="4800"/>
              <a:t>Signature by Third Party</a:t>
            </a:r>
          </a:p>
        </p:txBody>
      </p:sp>
      <p:sp>
        <p:nvSpPr>
          <p:cNvPr id="3" name="Content Placeholder 2">
            <a:extLst>
              <a:ext uri="{FF2B5EF4-FFF2-40B4-BE49-F238E27FC236}">
                <a16:creationId xmlns:a16="http://schemas.microsoft.com/office/drawing/2014/main" id="{E8BB110F-6D34-1728-DAD2-2C269D55D8D6}"/>
              </a:ext>
            </a:extLst>
          </p:cNvPr>
          <p:cNvSpPr>
            <a:spLocks noGrp="1"/>
          </p:cNvSpPr>
          <p:nvPr>
            <p:ph idx="1"/>
          </p:nvPr>
        </p:nvSpPr>
        <p:spPr>
          <a:xfrm>
            <a:off x="5794563" y="1468583"/>
            <a:ext cx="5025928" cy="3911679"/>
          </a:xfrm>
        </p:spPr>
        <p:txBody>
          <a:bodyPr anchor="b">
            <a:normAutofit/>
          </a:bodyPr>
          <a:lstStyle/>
          <a:p>
            <a:r>
              <a:rPr lang="en-US" sz="2400" dirty="0"/>
              <a:t>Allowed if:</a:t>
            </a:r>
          </a:p>
          <a:p>
            <a:pPr lvl="1"/>
            <a:r>
              <a:rPr lang="en-US" dirty="0"/>
              <a:t>Signer is physically unable to sign</a:t>
            </a:r>
          </a:p>
          <a:p>
            <a:pPr lvl="1"/>
            <a:r>
              <a:rPr lang="en-US" dirty="0"/>
              <a:t>Signer directs another individual to sign</a:t>
            </a:r>
          </a:p>
          <a:p>
            <a:pPr lvl="1"/>
            <a:r>
              <a:rPr lang="en-US" dirty="0"/>
              <a:t>Notary inserts appropriate language in certificate: “Signature affixed by (name of other individual) at the direction of (name of signer)”</a:t>
            </a:r>
          </a:p>
          <a:p>
            <a:endParaRPr lang="en-US" sz="1800" dirty="0"/>
          </a:p>
        </p:txBody>
      </p:sp>
    </p:spTree>
    <p:extLst>
      <p:ext uri="{BB962C8B-B14F-4D97-AF65-F5344CB8AC3E}">
        <p14:creationId xmlns:p14="http://schemas.microsoft.com/office/powerpoint/2010/main" val="738850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Montana">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3575F81D5FFC4DAF3D4FCC2E6599B8" ma:contentTypeVersion="7" ma:contentTypeDescription="Create a new document." ma:contentTypeScope="" ma:versionID="0f5703d40bfdaa8c093c2ddbe7df5f98">
  <xsd:schema xmlns:xsd="http://www.w3.org/2001/XMLSchema" xmlns:xs="http://www.w3.org/2001/XMLSchema" xmlns:p="http://schemas.microsoft.com/office/2006/metadata/properties" xmlns:ns1="http://schemas.microsoft.com/sharepoint/v3" xmlns:ns2="36323f24-b3e0-4e32-af1a-328e83a42ec0" targetNamespace="http://schemas.microsoft.com/office/2006/metadata/properties" ma:root="true" ma:fieldsID="4268b685b043bd5168145a229ab713f8" ns1:_="" ns2:_="">
    <xsd:import namespace="http://schemas.microsoft.com/sharepoint/v3"/>
    <xsd:import namespace="36323f24-b3e0-4e32-af1a-328e83a42ec0"/>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323f24-b3e0-4e32-af1a-328e83a42ec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3E54B9F-2E84-40BD-B00D-065D6939CFF7}"/>
</file>

<file path=customXml/itemProps2.xml><?xml version="1.0" encoding="utf-8"?>
<ds:datastoreItem xmlns:ds="http://schemas.openxmlformats.org/officeDocument/2006/customXml" ds:itemID="{930D3C5F-962A-42C4-859F-78598B1985B3}"/>
</file>

<file path=customXml/itemProps3.xml><?xml version="1.0" encoding="utf-8"?>
<ds:datastoreItem xmlns:ds="http://schemas.openxmlformats.org/officeDocument/2006/customXml" ds:itemID="{9E1DC6F6-2D38-40BA-B53C-2B1DB17E7D20}"/>
</file>

<file path=docProps/app.xml><?xml version="1.0" encoding="utf-8"?>
<Properties xmlns="http://schemas.openxmlformats.org/officeDocument/2006/extended-properties" xmlns:vt="http://schemas.openxmlformats.org/officeDocument/2006/docPropsVTypes">
  <TotalTime>847</TotalTime>
  <Words>1554</Words>
  <Application>Microsoft Office PowerPoint</Application>
  <PresentationFormat>Widescreen</PresentationFormat>
  <Paragraphs>404</Paragraphs>
  <Slides>34</Slides>
  <Notes>4</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34</vt:i4>
      </vt:variant>
    </vt:vector>
  </HeadingPairs>
  <TitlesOfParts>
    <vt:vector size="48" baseType="lpstr">
      <vt:lpstr>Arial</vt:lpstr>
      <vt:lpstr>Baguet Script</vt:lpstr>
      <vt:lpstr>Book Antiqua</vt:lpstr>
      <vt:lpstr>Bradley Hand ITC</vt:lpstr>
      <vt:lpstr>Brush Script MT</vt:lpstr>
      <vt:lpstr>Calibri</vt:lpstr>
      <vt:lpstr>Calibri Light</vt:lpstr>
      <vt:lpstr>Helvetica</vt:lpstr>
      <vt:lpstr>Lucida Sans</vt:lpstr>
      <vt:lpstr>Mistral</vt:lpstr>
      <vt:lpstr>Times New Roman</vt:lpstr>
      <vt:lpstr>Wingdings</vt:lpstr>
      <vt:lpstr>Office Theme</vt:lpstr>
      <vt:lpstr>1_Montana</vt:lpstr>
      <vt:lpstr>NOTARY WEBINAR Secretary of State, Corporation Division  Advanced Notary Training </vt:lpstr>
      <vt:lpstr>Resources </vt:lpstr>
      <vt:lpstr>AGENDA</vt:lpstr>
      <vt:lpstr>PowerPoint Presentation</vt:lpstr>
      <vt:lpstr>I-9 Verifications</vt:lpstr>
      <vt:lpstr>Concerns about signer willingness or capacity</vt:lpstr>
      <vt:lpstr>If diminished capacity is ongoing…</vt:lpstr>
      <vt:lpstr>PowerPoint Presentation</vt:lpstr>
      <vt:lpstr>Signature by Third Party</vt:lpstr>
      <vt:lpstr>Signature by Third Party</vt:lpstr>
      <vt:lpstr>PowerPoint Presentation</vt:lpstr>
      <vt:lpstr>PowerPoint Presentation</vt:lpstr>
      <vt:lpstr>PowerPoint Presentation</vt:lpstr>
      <vt:lpstr>One person, many appearances</vt:lpstr>
      <vt:lpstr>PowerPoint Presentation</vt:lpstr>
      <vt:lpstr>Jurat  &amp; Acknowledgment</vt:lpstr>
      <vt:lpstr>Jurat /Acknowledgment</vt:lpstr>
      <vt:lpstr>PowerPoint Presentation</vt:lpstr>
      <vt:lpstr>PowerPoint Presentation</vt:lpstr>
      <vt:lpstr>PowerPoint Presentation</vt:lpstr>
      <vt:lpstr>In-person electronic notarization (IPEN) </vt:lpstr>
      <vt:lpstr>The Process</vt:lpstr>
      <vt:lpstr>Registration</vt:lpstr>
      <vt:lpstr>Remote online notarization (RON)</vt:lpstr>
      <vt:lpstr>The Process</vt:lpstr>
      <vt:lpstr>Registration</vt:lpstr>
      <vt:lpstr>NSA &amp; Mobile Notary</vt:lpstr>
      <vt:lpstr>Things to Remember</vt:lpstr>
      <vt:lpstr>Detecting false identification</vt:lpstr>
      <vt:lpstr>TIPS</vt:lpstr>
      <vt:lpstr>Personal Safety</vt:lpstr>
      <vt:lpstr>Avoiding scams</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NOTARY WEBINAR Secretary of State, Corporation Division</dc:title>
  <dc:creator>BOURQUE Monique * SOS</dc:creator>
  <cp:lastModifiedBy>SNODGRASS Emma * SOS</cp:lastModifiedBy>
  <cp:revision>55</cp:revision>
  <dcterms:created xsi:type="dcterms:W3CDTF">2023-04-10T18:52:08Z</dcterms:created>
  <dcterms:modified xsi:type="dcterms:W3CDTF">2023-08-01T22:19:45Z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0x010100923575F81D5FFC4DAF3D4FCC2E6599B8</vt:lpwstr>
  </property>
</Properties>
</file>